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62" r:id="rId3"/>
    <p:sldId id="257" r:id="rId4"/>
    <p:sldId id="259" r:id="rId5"/>
    <p:sldId id="263" r:id="rId6"/>
    <p:sldId id="264" r:id="rId7"/>
    <p:sldId id="265" r:id="rId8"/>
    <p:sldId id="266" r:id="rId9"/>
    <p:sldId id="267" r:id="rId10"/>
    <p:sldId id="27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k-SK"/>
              <a:t>Kliknutím upravte štýl predlohy nadpisu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B18ED4A0-A780-4213-AC2F-2EB2380F4C78}" type="datetimeFigureOut">
              <a:rPr lang="sk-SK" smtClean="0"/>
              <a:t>2. 6. 2023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978189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18ED4A0-A780-4213-AC2F-2EB2380F4C78}" type="datetimeFigureOut">
              <a:rPr lang="sk-SK" smtClean="0"/>
              <a:t>2. 6. 2023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934412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18ED4A0-A780-4213-AC2F-2EB2380F4C78}" type="datetimeFigureOut">
              <a:rPr lang="sk-SK" smtClean="0"/>
              <a:t>2. 6. 2023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74C8418-A88D-45F9-84F2-33C0A1C1E85A}" type="slidenum">
              <a:rPr lang="sk-SK" smtClean="0"/>
              <a:t>‹#›</a:t>
            </a:fld>
            <a:endParaRPr lang="sk-SK"/>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02339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18ED4A0-A780-4213-AC2F-2EB2380F4C78}" type="datetimeFigureOut">
              <a:rPr lang="sk-SK" smtClean="0"/>
              <a:t>2. 6. 2023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4240559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18ED4A0-A780-4213-AC2F-2EB2380F4C78}" type="datetimeFigureOut">
              <a:rPr lang="sk-SK" smtClean="0"/>
              <a:t>2. 6. 2023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74C8418-A88D-45F9-84F2-33C0A1C1E85A}" type="slidenum">
              <a:rPr lang="sk-SK" smtClean="0"/>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68621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18ED4A0-A780-4213-AC2F-2EB2380F4C78}" type="datetimeFigureOut">
              <a:rPr lang="sk-SK" smtClean="0"/>
              <a:t>2. 6. 2023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5645005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18ED4A0-A780-4213-AC2F-2EB2380F4C78}" type="datetimeFigureOut">
              <a:rPr lang="sk-SK" smtClean="0"/>
              <a:t>2. 6. 2023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4041540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18ED4A0-A780-4213-AC2F-2EB2380F4C78}" type="datetimeFigureOut">
              <a:rPr lang="sk-SK" smtClean="0"/>
              <a:t>2. 6. 2023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144557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18ED4A0-A780-4213-AC2F-2EB2380F4C78}" type="datetimeFigureOut">
              <a:rPr lang="sk-SK" smtClean="0"/>
              <a:t>2. 6. 2023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3769239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18ED4A0-A780-4213-AC2F-2EB2380F4C78}" type="datetimeFigureOut">
              <a:rPr lang="sk-SK" smtClean="0"/>
              <a:t>2. 6. 2023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2944594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B18ED4A0-A780-4213-AC2F-2EB2380F4C78}" type="datetimeFigureOut">
              <a:rPr lang="sk-SK" smtClean="0"/>
              <a:t>2. 6. 2023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1404890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B18ED4A0-A780-4213-AC2F-2EB2380F4C78}" type="datetimeFigureOut">
              <a:rPr lang="sk-SK" smtClean="0"/>
              <a:t>2. 6. 2023</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268296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B18ED4A0-A780-4213-AC2F-2EB2380F4C78}" type="datetimeFigureOut">
              <a:rPr lang="sk-SK" smtClean="0"/>
              <a:t>2. 6. 2023</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4073966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8ED4A0-A780-4213-AC2F-2EB2380F4C78}" type="datetimeFigureOut">
              <a:rPr lang="sk-SK" smtClean="0"/>
              <a:t>2. 6. 2023</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1271958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k-SK"/>
              <a:t>Kliknutím upravte štýl predlohy nadpisu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B18ED4A0-A780-4213-AC2F-2EB2380F4C78}" type="datetimeFigureOut">
              <a:rPr lang="sk-SK" smtClean="0"/>
              <a:t>2. 6. 2023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1307228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B18ED4A0-A780-4213-AC2F-2EB2380F4C78}" type="datetimeFigureOut">
              <a:rPr lang="sk-SK" smtClean="0"/>
              <a:t>2. 6. 2023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974C8418-A88D-45F9-84F2-33C0A1C1E85A}" type="slidenum">
              <a:rPr lang="sk-SK" smtClean="0"/>
              <a:t>‹#›</a:t>
            </a:fld>
            <a:endParaRPr lang="sk-SK"/>
          </a:p>
        </p:txBody>
      </p:sp>
    </p:spTree>
    <p:extLst>
      <p:ext uri="{BB962C8B-B14F-4D97-AF65-F5344CB8AC3E}">
        <p14:creationId xmlns:p14="http://schemas.microsoft.com/office/powerpoint/2010/main" val="2013271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8ED4A0-A780-4213-AC2F-2EB2380F4C78}" type="datetimeFigureOut">
              <a:rPr lang="sk-SK" smtClean="0"/>
              <a:t>2. 6. 2023</a:t>
            </a:fld>
            <a:endParaRPr lang="sk-SK"/>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74C8418-A88D-45F9-84F2-33C0A1C1E85A}" type="slidenum">
              <a:rPr lang="sk-SK" smtClean="0"/>
              <a:t>‹#›</a:t>
            </a:fld>
            <a:endParaRPr lang="sk-SK"/>
          </a:p>
        </p:txBody>
      </p:sp>
    </p:spTree>
    <p:extLst>
      <p:ext uri="{BB962C8B-B14F-4D97-AF65-F5344CB8AC3E}">
        <p14:creationId xmlns:p14="http://schemas.microsoft.com/office/powerpoint/2010/main" val="3786715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Obrázok 2">
            <a:extLst>
              <a:ext uri="{FF2B5EF4-FFF2-40B4-BE49-F238E27FC236}">
                <a16:creationId xmlns:a16="http://schemas.microsoft.com/office/drawing/2014/main" id="{8020E0B5-0330-C200-97EF-99CB7103FEFB}"/>
              </a:ext>
            </a:extLst>
          </p:cNvPr>
          <p:cNvPicPr>
            <a:picLocks noChangeAspect="1"/>
          </p:cNvPicPr>
          <p:nvPr/>
        </p:nvPicPr>
        <p:blipFill>
          <a:blip r:embed="rId2"/>
          <a:stretch>
            <a:fillRect/>
          </a:stretch>
        </p:blipFill>
        <p:spPr>
          <a:xfrm>
            <a:off x="488868" y="5845829"/>
            <a:ext cx="920203" cy="670451"/>
          </a:xfrm>
          <a:prstGeom prst="rect">
            <a:avLst/>
          </a:prstGeom>
        </p:spPr>
      </p:pic>
      <p:sp>
        <p:nvSpPr>
          <p:cNvPr id="5" name="BlokTextu 4">
            <a:extLst>
              <a:ext uri="{FF2B5EF4-FFF2-40B4-BE49-F238E27FC236}">
                <a16:creationId xmlns:a16="http://schemas.microsoft.com/office/drawing/2014/main" id="{606EAE17-A938-6E97-6649-E50511914B8F}"/>
              </a:ext>
            </a:extLst>
          </p:cNvPr>
          <p:cNvSpPr txBox="1"/>
          <p:nvPr/>
        </p:nvSpPr>
        <p:spPr>
          <a:xfrm>
            <a:off x="1409071" y="6222225"/>
            <a:ext cx="8136581" cy="334387"/>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sk-SK" sz="1200" i="0" u="none" strike="noStrike" kern="1200" cap="none" spc="0" normalizeH="0" baseline="0" noProof="0" dirty="0">
                <a:ln>
                  <a:noFill/>
                </a:ln>
                <a:solidFill>
                  <a:srgbClr val="0070C0"/>
                </a:solidFill>
                <a:effectLst/>
                <a:uLnTx/>
                <a:uFillTx/>
                <a:latin typeface="Arial Narrow" panose="020B0606020202030204" pitchFamily="34" charset="0"/>
                <a:ea typeface="+mn-ea"/>
                <a:cs typeface="+mn-cs"/>
              </a:rPr>
              <a:t>PROJEKT / ADR - Cesta vpred financuje program EÚ Single </a:t>
            </a:r>
            <a:r>
              <a:rPr kumimoji="0" lang="sk-SK" sz="1200" i="0" u="none" strike="noStrike" kern="1200" cap="none" spc="0" normalizeH="0" baseline="0" noProof="0" dirty="0" err="1">
                <a:ln>
                  <a:noFill/>
                </a:ln>
                <a:solidFill>
                  <a:srgbClr val="0070C0"/>
                </a:solidFill>
                <a:effectLst/>
                <a:uLnTx/>
                <a:uFillTx/>
                <a:latin typeface="Arial Narrow" panose="020B0606020202030204" pitchFamily="34" charset="0"/>
                <a:ea typeface="+mn-ea"/>
                <a:cs typeface="+mn-cs"/>
              </a:rPr>
              <a:t>Market</a:t>
            </a:r>
            <a:r>
              <a:rPr kumimoji="0" lang="sk-SK" sz="1200" i="0" u="none" strike="noStrike" kern="1200" cap="none" spc="0" normalizeH="0" baseline="0" noProof="0" dirty="0">
                <a:ln>
                  <a:noFill/>
                </a:ln>
                <a:solidFill>
                  <a:srgbClr val="0070C0"/>
                </a:solidFill>
                <a:effectLst/>
                <a:uLnTx/>
                <a:uFillTx/>
                <a:latin typeface="Arial Narrow" panose="020B0606020202030204" pitchFamily="34" charset="0"/>
                <a:ea typeface="+mn-ea"/>
                <a:cs typeface="+mn-cs"/>
              </a:rPr>
              <a:t> </a:t>
            </a:r>
            <a:r>
              <a:rPr kumimoji="0" lang="sk-SK" sz="1200" i="0" u="none" strike="noStrike" kern="1200" cap="none" spc="0" normalizeH="0" baseline="0" noProof="0" dirty="0" err="1">
                <a:ln>
                  <a:noFill/>
                </a:ln>
                <a:solidFill>
                  <a:srgbClr val="0070C0"/>
                </a:solidFill>
                <a:effectLst/>
                <a:uLnTx/>
                <a:uFillTx/>
                <a:latin typeface="Arial Narrow" panose="020B0606020202030204" pitchFamily="34" charset="0"/>
                <a:ea typeface="+mn-ea"/>
                <a:cs typeface="+mn-cs"/>
              </a:rPr>
              <a:t>Programme</a:t>
            </a:r>
            <a:r>
              <a:rPr kumimoji="0" lang="sk-SK" sz="1200" i="0" u="none" strike="noStrike" kern="1200" cap="none" spc="0" normalizeH="0" baseline="0" noProof="0" dirty="0">
                <a:ln>
                  <a:noFill/>
                </a:ln>
                <a:solidFill>
                  <a:srgbClr val="0070C0"/>
                </a:solidFill>
                <a:effectLst/>
                <a:uLnTx/>
                <a:uFillTx/>
                <a:latin typeface="Arial Narrow" panose="020B0606020202030204" pitchFamily="34" charset="0"/>
                <a:ea typeface="+mn-ea"/>
                <a:cs typeface="+mn-cs"/>
              </a:rPr>
              <a:t> (SMP </a:t>
            </a:r>
            <a:r>
              <a:rPr kumimoji="0" lang="sk-SK" sz="1200" i="0" u="none" strike="noStrike" kern="1200" cap="none" spc="0" normalizeH="0" baseline="0" noProof="0" dirty="0" err="1">
                <a:ln>
                  <a:noFill/>
                </a:ln>
                <a:solidFill>
                  <a:srgbClr val="0070C0"/>
                </a:solidFill>
                <a:effectLst/>
                <a:uLnTx/>
                <a:uFillTx/>
                <a:latin typeface="Arial Narrow" panose="020B0606020202030204" pitchFamily="34" charset="0"/>
                <a:ea typeface="+mn-ea"/>
                <a:cs typeface="+mn-cs"/>
              </a:rPr>
              <a:t>Consumers</a:t>
            </a:r>
            <a:r>
              <a:rPr kumimoji="0" lang="sk-SK" sz="1200" i="0" u="none" strike="noStrike" kern="1200" cap="none" spc="0" normalizeH="0" baseline="0" noProof="0" dirty="0">
                <a:ln>
                  <a:noFill/>
                </a:ln>
                <a:solidFill>
                  <a:srgbClr val="0070C0"/>
                </a:solidFill>
                <a:effectLst/>
                <a:uLnTx/>
                <a:uFillTx/>
                <a:latin typeface="Arial Narrow" panose="020B0606020202030204" pitchFamily="34" charset="0"/>
                <a:ea typeface="+mn-ea"/>
                <a:cs typeface="+mn-cs"/>
              </a:rPr>
              <a:t>) 2022  (EISMEA)</a:t>
            </a:r>
          </a:p>
        </p:txBody>
      </p:sp>
      <p:sp>
        <p:nvSpPr>
          <p:cNvPr id="7" name="BlokTextu 6">
            <a:extLst>
              <a:ext uri="{FF2B5EF4-FFF2-40B4-BE49-F238E27FC236}">
                <a16:creationId xmlns:a16="http://schemas.microsoft.com/office/drawing/2014/main" id="{586BDFF2-DA84-E398-CCBC-5A70E35A8DC8}"/>
              </a:ext>
            </a:extLst>
          </p:cNvPr>
          <p:cNvSpPr txBox="1"/>
          <p:nvPr/>
        </p:nvSpPr>
        <p:spPr>
          <a:xfrm>
            <a:off x="714440" y="1814044"/>
            <a:ext cx="6887494" cy="1129796"/>
          </a:xfrm>
          <a:prstGeom prst="rect">
            <a:avLst/>
          </a:prstGeom>
          <a:noFill/>
        </p:spPr>
        <p:txBody>
          <a:bodyPr wrap="square">
            <a:spAutoFit/>
          </a:bodyPr>
          <a:lstStyle/>
          <a:p>
            <a:pPr marL="0" marR="0" lvl="0" indent="0" defTabSz="914400" rtl="0" eaLnBrk="1" fontAlgn="auto" latinLnBrk="0" hangingPunct="1">
              <a:lnSpc>
                <a:spcPct val="150000"/>
              </a:lnSpc>
              <a:spcBef>
                <a:spcPts val="0"/>
              </a:spcBef>
              <a:spcAft>
                <a:spcPts val="0"/>
              </a:spcAft>
              <a:buClrTx/>
              <a:buSzTx/>
              <a:buFontTx/>
              <a:buNone/>
              <a:tabLst/>
              <a:defRPr/>
            </a:pPr>
            <a:r>
              <a:rPr kumimoji="0" lang="sk-SK" sz="2400" b="1" i="0" u="none" strike="noStrike" kern="1200" cap="none" spc="0" normalizeH="0" baseline="0" noProof="0" dirty="0">
                <a:ln>
                  <a:noFill/>
                </a:ln>
                <a:solidFill>
                  <a:srgbClr val="0070C0"/>
                </a:solidFill>
                <a:effectLst/>
                <a:uLnTx/>
                <a:uFillTx/>
                <a:latin typeface="Arial Narrow" panose="020B0606020202030204" pitchFamily="34" charset="0"/>
              </a:rPr>
              <a:t>Alternatívne riešenie sporov </a:t>
            </a:r>
          </a:p>
          <a:p>
            <a:pPr marL="0" marR="0" lvl="0" indent="0" defTabSz="914400" rtl="0" eaLnBrk="1" fontAlgn="auto" latinLnBrk="0" hangingPunct="1">
              <a:lnSpc>
                <a:spcPct val="150000"/>
              </a:lnSpc>
              <a:spcBef>
                <a:spcPts val="0"/>
              </a:spcBef>
              <a:spcAft>
                <a:spcPts val="0"/>
              </a:spcAft>
              <a:buClrTx/>
              <a:buSzTx/>
              <a:buFontTx/>
              <a:buNone/>
              <a:tabLst/>
              <a:defRPr/>
            </a:pPr>
            <a:r>
              <a:rPr lang="sk-SK" sz="2400" b="1" dirty="0">
                <a:solidFill>
                  <a:srgbClr val="0070C0"/>
                </a:solidFill>
                <a:latin typeface="Arial Narrow" panose="020B0606020202030204" pitchFamily="34" charset="0"/>
              </a:rPr>
              <a:t>                  </a:t>
            </a:r>
            <a:r>
              <a:rPr kumimoji="0" lang="sk-SK" sz="2400" b="1" i="0" u="none" strike="noStrike" kern="1200" cap="none" spc="0" normalizeH="0" baseline="0" noProof="0" dirty="0">
                <a:ln>
                  <a:noFill/>
                </a:ln>
                <a:solidFill>
                  <a:srgbClr val="0070C0"/>
                </a:solidFill>
                <a:effectLst/>
                <a:uLnTx/>
                <a:uFillTx/>
                <a:latin typeface="Arial Narrow" panose="020B0606020202030204" pitchFamily="34" charset="0"/>
              </a:rPr>
              <a:t>(ARS)</a:t>
            </a:r>
          </a:p>
        </p:txBody>
      </p:sp>
      <p:pic>
        <p:nvPicPr>
          <p:cNvPr id="8" name="Obrázok 7">
            <a:extLst>
              <a:ext uri="{FF2B5EF4-FFF2-40B4-BE49-F238E27FC236}">
                <a16:creationId xmlns:a16="http://schemas.microsoft.com/office/drawing/2014/main" id="{39BD6CB8-64F9-9E1D-0A14-14605C8F0856}"/>
              </a:ext>
            </a:extLst>
          </p:cNvPr>
          <p:cNvPicPr>
            <a:picLocks noChangeAspect="1"/>
          </p:cNvPicPr>
          <p:nvPr/>
        </p:nvPicPr>
        <p:blipFill>
          <a:blip r:embed="rId3"/>
          <a:stretch>
            <a:fillRect/>
          </a:stretch>
        </p:blipFill>
        <p:spPr>
          <a:xfrm>
            <a:off x="488868" y="342512"/>
            <a:ext cx="225572" cy="213378"/>
          </a:xfrm>
          <a:prstGeom prst="rect">
            <a:avLst/>
          </a:prstGeom>
        </p:spPr>
      </p:pic>
      <p:sp>
        <p:nvSpPr>
          <p:cNvPr id="10" name="BlokTextu 9">
            <a:extLst>
              <a:ext uri="{FF2B5EF4-FFF2-40B4-BE49-F238E27FC236}">
                <a16:creationId xmlns:a16="http://schemas.microsoft.com/office/drawing/2014/main" id="{72543864-1294-4056-6A0D-056184B66DC8}"/>
              </a:ext>
            </a:extLst>
          </p:cNvPr>
          <p:cNvSpPr txBox="1"/>
          <p:nvPr/>
        </p:nvSpPr>
        <p:spPr>
          <a:xfrm>
            <a:off x="714440" y="365332"/>
            <a:ext cx="6094476" cy="261610"/>
          </a:xfrm>
          <a:prstGeom prst="rect">
            <a:avLst/>
          </a:prstGeom>
          <a:noFill/>
        </p:spPr>
        <p:txBody>
          <a:bodyPr wrap="square">
            <a:spAutoFit/>
          </a:bodyPr>
          <a:lstStyle/>
          <a:p>
            <a:r>
              <a:rPr lang="pl-PL" sz="1100" dirty="0">
                <a:solidFill>
                  <a:srgbClr val="0070C0"/>
                </a:solidFill>
                <a:latin typeface="Arial Narrow" panose="020B0606020202030204" pitchFamily="34" charset="0"/>
              </a:rPr>
              <a:t>Združenie na ochranu práv občana – AVES</a:t>
            </a:r>
          </a:p>
        </p:txBody>
      </p:sp>
      <p:pic>
        <p:nvPicPr>
          <p:cNvPr id="2" name="Obrázok 1">
            <a:extLst>
              <a:ext uri="{FF2B5EF4-FFF2-40B4-BE49-F238E27FC236}">
                <a16:creationId xmlns:a16="http://schemas.microsoft.com/office/drawing/2014/main" id="{DFE70268-2D1A-997B-4A87-3E36600876BB}"/>
              </a:ext>
            </a:extLst>
          </p:cNvPr>
          <p:cNvPicPr>
            <a:picLocks noChangeAspect="1"/>
          </p:cNvPicPr>
          <p:nvPr/>
        </p:nvPicPr>
        <p:blipFill>
          <a:blip r:embed="rId4"/>
          <a:stretch>
            <a:fillRect/>
          </a:stretch>
        </p:blipFill>
        <p:spPr>
          <a:xfrm>
            <a:off x="4639112" y="626943"/>
            <a:ext cx="4906539" cy="5218886"/>
          </a:xfrm>
          <a:prstGeom prst="rect">
            <a:avLst/>
          </a:prstGeom>
        </p:spPr>
      </p:pic>
    </p:spTree>
    <p:extLst>
      <p:ext uri="{BB962C8B-B14F-4D97-AF65-F5344CB8AC3E}">
        <p14:creationId xmlns:p14="http://schemas.microsoft.com/office/powerpoint/2010/main" val="881381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a:extLst>
              <a:ext uri="{FF2B5EF4-FFF2-40B4-BE49-F238E27FC236}">
                <a16:creationId xmlns:a16="http://schemas.microsoft.com/office/drawing/2014/main" id="{FECBB60E-AE27-AB3E-8C81-F957CFFC6F14}"/>
              </a:ext>
            </a:extLst>
          </p:cNvPr>
          <p:cNvPicPr>
            <a:picLocks noChangeAspect="1"/>
          </p:cNvPicPr>
          <p:nvPr/>
        </p:nvPicPr>
        <p:blipFill>
          <a:blip r:embed="rId2"/>
          <a:stretch>
            <a:fillRect/>
          </a:stretch>
        </p:blipFill>
        <p:spPr>
          <a:xfrm>
            <a:off x="411454" y="5972961"/>
            <a:ext cx="788171" cy="629459"/>
          </a:xfrm>
          <a:prstGeom prst="rect">
            <a:avLst/>
          </a:prstGeom>
        </p:spPr>
      </p:pic>
      <p:sp>
        <p:nvSpPr>
          <p:cNvPr id="4" name="BlokTextu 3">
            <a:extLst>
              <a:ext uri="{FF2B5EF4-FFF2-40B4-BE49-F238E27FC236}">
                <a16:creationId xmlns:a16="http://schemas.microsoft.com/office/drawing/2014/main" id="{33D6FAEE-7144-84E6-AB2F-6EE5BD337850}"/>
              </a:ext>
            </a:extLst>
          </p:cNvPr>
          <p:cNvSpPr txBox="1"/>
          <p:nvPr/>
        </p:nvSpPr>
        <p:spPr>
          <a:xfrm>
            <a:off x="1199625" y="6268033"/>
            <a:ext cx="9420837" cy="334387"/>
          </a:xfrm>
          <a:prstGeom prst="rect">
            <a:avLst/>
          </a:prstGeom>
          <a:noFill/>
        </p:spPr>
        <p:txBody>
          <a:bodyPr wrap="square">
            <a:spAutoFit/>
          </a:bodyPr>
          <a:lstStyle/>
          <a:p>
            <a:pPr algn="just">
              <a:lnSpc>
                <a:spcPct val="150000"/>
              </a:lnSpc>
            </a:pPr>
            <a:r>
              <a:rPr lang="sk-SK" sz="1200" dirty="0">
                <a:solidFill>
                  <a:srgbClr val="0070C0"/>
                </a:solidFill>
                <a:latin typeface="Arial Narrow" panose="020B0606020202030204" pitchFamily="34" charset="0"/>
              </a:rPr>
              <a:t>PROJEKT / ADR - Cesta vpred financuje program EÚ Single </a:t>
            </a:r>
            <a:r>
              <a:rPr lang="sk-SK" sz="1200" dirty="0" err="1">
                <a:solidFill>
                  <a:srgbClr val="0070C0"/>
                </a:solidFill>
                <a:latin typeface="Arial Narrow" panose="020B0606020202030204" pitchFamily="34" charset="0"/>
              </a:rPr>
              <a:t>Market</a:t>
            </a:r>
            <a:r>
              <a:rPr lang="sk-SK" sz="1200" dirty="0">
                <a:solidFill>
                  <a:srgbClr val="0070C0"/>
                </a:solidFill>
                <a:latin typeface="Arial Narrow" panose="020B0606020202030204" pitchFamily="34" charset="0"/>
              </a:rPr>
              <a:t> </a:t>
            </a:r>
            <a:r>
              <a:rPr lang="sk-SK" sz="1200" dirty="0" err="1">
                <a:solidFill>
                  <a:srgbClr val="0070C0"/>
                </a:solidFill>
                <a:latin typeface="Arial Narrow" panose="020B0606020202030204" pitchFamily="34" charset="0"/>
              </a:rPr>
              <a:t>Programme</a:t>
            </a:r>
            <a:r>
              <a:rPr lang="sk-SK" sz="1200" dirty="0">
                <a:solidFill>
                  <a:srgbClr val="0070C0"/>
                </a:solidFill>
                <a:latin typeface="Arial Narrow" panose="020B0606020202030204" pitchFamily="34" charset="0"/>
              </a:rPr>
              <a:t> (SMP </a:t>
            </a:r>
            <a:r>
              <a:rPr lang="sk-SK" sz="1200" dirty="0" err="1">
                <a:solidFill>
                  <a:srgbClr val="0070C0"/>
                </a:solidFill>
                <a:latin typeface="Arial Narrow" panose="020B0606020202030204" pitchFamily="34" charset="0"/>
              </a:rPr>
              <a:t>Consumers</a:t>
            </a:r>
            <a:r>
              <a:rPr lang="sk-SK" sz="1200" dirty="0">
                <a:solidFill>
                  <a:srgbClr val="0070C0"/>
                </a:solidFill>
                <a:latin typeface="Arial Narrow" panose="020B0606020202030204" pitchFamily="34" charset="0"/>
              </a:rPr>
              <a:t>) 2022  (EISMEA)</a:t>
            </a:r>
          </a:p>
        </p:txBody>
      </p:sp>
      <p:pic>
        <p:nvPicPr>
          <p:cNvPr id="7" name="Obrázok 6">
            <a:extLst>
              <a:ext uri="{FF2B5EF4-FFF2-40B4-BE49-F238E27FC236}">
                <a16:creationId xmlns:a16="http://schemas.microsoft.com/office/drawing/2014/main" id="{3AD6B263-1395-EB3D-394C-8CC74F7C9639}"/>
              </a:ext>
            </a:extLst>
          </p:cNvPr>
          <p:cNvPicPr>
            <a:picLocks noChangeAspect="1"/>
          </p:cNvPicPr>
          <p:nvPr/>
        </p:nvPicPr>
        <p:blipFill>
          <a:blip r:embed="rId3"/>
          <a:stretch>
            <a:fillRect/>
          </a:stretch>
        </p:blipFill>
        <p:spPr>
          <a:xfrm>
            <a:off x="185883" y="206736"/>
            <a:ext cx="225572" cy="213378"/>
          </a:xfrm>
          <a:prstGeom prst="rect">
            <a:avLst/>
          </a:prstGeom>
        </p:spPr>
      </p:pic>
      <p:sp>
        <p:nvSpPr>
          <p:cNvPr id="9" name="BlokTextu 8">
            <a:extLst>
              <a:ext uri="{FF2B5EF4-FFF2-40B4-BE49-F238E27FC236}">
                <a16:creationId xmlns:a16="http://schemas.microsoft.com/office/drawing/2014/main" id="{9FF4C72F-3BC3-9806-21B2-AD0AF72902D7}"/>
              </a:ext>
            </a:extLst>
          </p:cNvPr>
          <p:cNvSpPr txBox="1"/>
          <p:nvPr/>
        </p:nvSpPr>
        <p:spPr>
          <a:xfrm>
            <a:off x="417551" y="206736"/>
            <a:ext cx="6094476" cy="261610"/>
          </a:xfrm>
          <a:prstGeom prst="rect">
            <a:avLst/>
          </a:prstGeom>
          <a:noFill/>
        </p:spPr>
        <p:txBody>
          <a:bodyPr wrap="square">
            <a:spAutoFit/>
          </a:bodyPr>
          <a:lstStyle/>
          <a:p>
            <a:r>
              <a:rPr lang="pl-PL" sz="1100" dirty="0">
                <a:solidFill>
                  <a:srgbClr val="0070C0"/>
                </a:solidFill>
                <a:latin typeface="Arial Narrow" panose="020B0606020202030204" pitchFamily="34" charset="0"/>
              </a:rPr>
              <a:t>Združenie na ochranu práv občana – AVES</a:t>
            </a:r>
          </a:p>
        </p:txBody>
      </p:sp>
      <p:sp>
        <p:nvSpPr>
          <p:cNvPr id="8" name="BlokTextu 7">
            <a:extLst>
              <a:ext uri="{FF2B5EF4-FFF2-40B4-BE49-F238E27FC236}">
                <a16:creationId xmlns:a16="http://schemas.microsoft.com/office/drawing/2014/main" id="{362D6FEF-C949-CFDE-13C2-FE43269A0BCC}"/>
              </a:ext>
            </a:extLst>
          </p:cNvPr>
          <p:cNvSpPr txBox="1"/>
          <p:nvPr/>
        </p:nvSpPr>
        <p:spPr>
          <a:xfrm>
            <a:off x="494949" y="532349"/>
            <a:ext cx="5575920" cy="415498"/>
          </a:xfrm>
          <a:prstGeom prst="rect">
            <a:avLst/>
          </a:prstGeom>
          <a:noFill/>
        </p:spPr>
        <p:txBody>
          <a:bodyPr wrap="square">
            <a:spAutoFit/>
          </a:bodyPr>
          <a:lstStyle/>
          <a:p>
            <a:pPr algn="ctr"/>
            <a:endParaRPr lang="sk-SK" sz="1100" b="1" dirty="0">
              <a:solidFill>
                <a:schemeClr val="accent6">
                  <a:lumMod val="75000"/>
                </a:schemeClr>
              </a:solidFill>
              <a:latin typeface="Arial Narrow" panose="020B0606020202030204" pitchFamily="34" charset="0"/>
            </a:endParaRPr>
          </a:p>
          <a:p>
            <a:pPr algn="ctr"/>
            <a:endParaRPr lang="sk-SK" sz="1000" dirty="0">
              <a:latin typeface="Arial Narrow" panose="020B0606020202030204" pitchFamily="34" charset="0"/>
            </a:endParaRPr>
          </a:p>
        </p:txBody>
      </p:sp>
      <p:pic>
        <p:nvPicPr>
          <p:cNvPr id="3" name="Obrázok 2">
            <a:extLst>
              <a:ext uri="{FF2B5EF4-FFF2-40B4-BE49-F238E27FC236}">
                <a16:creationId xmlns:a16="http://schemas.microsoft.com/office/drawing/2014/main" id="{526736A7-0264-A793-6FC2-63F129CDE77A}"/>
              </a:ext>
            </a:extLst>
          </p:cNvPr>
          <p:cNvPicPr>
            <a:picLocks noChangeAspect="1"/>
          </p:cNvPicPr>
          <p:nvPr/>
        </p:nvPicPr>
        <p:blipFill>
          <a:blip r:embed="rId4"/>
          <a:stretch>
            <a:fillRect/>
          </a:stretch>
        </p:blipFill>
        <p:spPr>
          <a:xfrm>
            <a:off x="2495723" y="3275941"/>
            <a:ext cx="5100507" cy="2532779"/>
          </a:xfrm>
          <a:prstGeom prst="rect">
            <a:avLst/>
          </a:prstGeom>
        </p:spPr>
      </p:pic>
      <p:sp>
        <p:nvSpPr>
          <p:cNvPr id="10" name="BlokTextu 9">
            <a:extLst>
              <a:ext uri="{FF2B5EF4-FFF2-40B4-BE49-F238E27FC236}">
                <a16:creationId xmlns:a16="http://schemas.microsoft.com/office/drawing/2014/main" id="{BDAC7DAD-32F2-FB56-1561-CEC013941EEE}"/>
              </a:ext>
            </a:extLst>
          </p:cNvPr>
          <p:cNvSpPr txBox="1"/>
          <p:nvPr/>
        </p:nvSpPr>
        <p:spPr>
          <a:xfrm>
            <a:off x="415390" y="681490"/>
            <a:ext cx="9097725" cy="2333075"/>
          </a:xfrm>
          <a:prstGeom prst="rect">
            <a:avLst/>
          </a:prstGeom>
          <a:noFill/>
        </p:spPr>
        <p:txBody>
          <a:bodyPr wrap="square">
            <a:spAutoFit/>
          </a:bodyPr>
          <a:lstStyle/>
          <a:p>
            <a:pPr marL="228600" indent="-228600" algn="just">
              <a:lnSpc>
                <a:spcPct val="250000"/>
              </a:lnSpc>
              <a:buFont typeface="+mj-lt"/>
              <a:buAutoNum type="arabicPeriod"/>
            </a:pPr>
            <a:r>
              <a:rPr lang="sk-SK" sz="1000" dirty="0">
                <a:latin typeface="Arial Narrow" panose="020B0606020202030204" pitchFamily="34" charset="0"/>
              </a:rPr>
              <a:t>Zoznam subjektov ARS na Slovensku vedie a aktualizuje Ministerstvo hospodárstva SR. </a:t>
            </a:r>
          </a:p>
          <a:p>
            <a:pPr marL="228600" indent="-228600" algn="just">
              <a:lnSpc>
                <a:spcPct val="250000"/>
              </a:lnSpc>
              <a:buFont typeface="+mj-lt"/>
              <a:buAutoNum type="arabicPeriod"/>
            </a:pPr>
            <a:r>
              <a:rPr lang="sk-SK" sz="1000" dirty="0">
                <a:latin typeface="Arial Narrow" panose="020B0606020202030204" pitchFamily="34" charset="0"/>
              </a:rPr>
              <a:t>Zoznam registrovaných subjektov ARS v jednotlivých členských štátoch nájdete na platforme ORS portálu EÚ. </a:t>
            </a:r>
          </a:p>
          <a:p>
            <a:pPr marL="228600" indent="-228600" algn="just">
              <a:lnSpc>
                <a:spcPct val="250000"/>
              </a:lnSpc>
              <a:buFont typeface="+mj-lt"/>
              <a:buAutoNum type="arabicPeriod"/>
            </a:pPr>
            <a:r>
              <a:rPr lang="sk-SK" sz="1000" dirty="0">
                <a:latin typeface="Arial Narrow" panose="020B0606020202030204" pitchFamily="34" charset="0"/>
              </a:rPr>
              <a:t>Príslušné orgány registrované na Slovensku spolu s informáciami, ktorému odvetviu spotrebiteľských sporov sa venujú, nájdete na webovej stránke ministerstva</a:t>
            </a:r>
          </a:p>
          <a:p>
            <a:pPr marL="228600" indent="-228600" algn="just">
              <a:lnSpc>
                <a:spcPct val="250000"/>
              </a:lnSpc>
              <a:buFont typeface="+mj-lt"/>
              <a:buAutoNum type="arabicPeriod"/>
            </a:pPr>
            <a:r>
              <a:rPr lang="sk-SK" sz="1000" dirty="0">
                <a:latin typeface="Arial Narrow" panose="020B0606020202030204" pitchFamily="34" charset="0"/>
              </a:rPr>
              <a:t>Rozhodnutia ARS subjektov na Slovensku nie sú pre predajcov záväzné. Obchodníci sú však povinní odpovedať subjektu ARS v stanovenej lehote</a:t>
            </a:r>
          </a:p>
          <a:p>
            <a:pPr marL="228600" indent="-228600" algn="just">
              <a:lnSpc>
                <a:spcPct val="250000"/>
              </a:lnSpc>
              <a:buFont typeface="+mj-lt"/>
              <a:buAutoNum type="arabicPeriod"/>
            </a:pPr>
            <a:r>
              <a:rPr lang="sk-SK" sz="1000" dirty="0">
                <a:latin typeface="Arial Narrow" panose="020B0606020202030204" pitchFamily="34" charset="0"/>
              </a:rPr>
              <a:t>Systém riešenia sporov prostredníctvom subjektu ARS je pre predajcov spravidla bezplatný</a:t>
            </a:r>
          </a:p>
          <a:p>
            <a:pPr marL="228600" indent="-228600" algn="just">
              <a:lnSpc>
                <a:spcPct val="250000"/>
              </a:lnSpc>
              <a:buFont typeface="+mj-lt"/>
              <a:buAutoNum type="arabicPeriod"/>
            </a:pPr>
            <a:r>
              <a:rPr lang="sk-SK" sz="1000" dirty="0">
                <a:latin typeface="Arial Narrow" panose="020B0606020202030204" pitchFamily="34" charset="0"/>
              </a:rPr>
              <a:t>Sťažnosti môžu subjektom ARS na Slovensku podávať len spotrebitelia voči obchodníkom, nie naopak</a:t>
            </a:r>
          </a:p>
        </p:txBody>
      </p:sp>
    </p:spTree>
    <p:extLst>
      <p:ext uri="{BB962C8B-B14F-4D97-AF65-F5344CB8AC3E}">
        <p14:creationId xmlns:p14="http://schemas.microsoft.com/office/powerpoint/2010/main" val="2106736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a:extLst>
              <a:ext uri="{FF2B5EF4-FFF2-40B4-BE49-F238E27FC236}">
                <a16:creationId xmlns:a16="http://schemas.microsoft.com/office/drawing/2014/main" id="{AE989243-B7B8-9781-7BA8-0F50BACA9207}"/>
              </a:ext>
            </a:extLst>
          </p:cNvPr>
          <p:cNvPicPr>
            <a:picLocks noChangeAspect="1"/>
          </p:cNvPicPr>
          <p:nvPr/>
        </p:nvPicPr>
        <p:blipFill>
          <a:blip r:embed="rId2"/>
          <a:stretch>
            <a:fillRect/>
          </a:stretch>
        </p:blipFill>
        <p:spPr>
          <a:xfrm>
            <a:off x="277358" y="313935"/>
            <a:ext cx="225572" cy="213378"/>
          </a:xfrm>
          <a:prstGeom prst="rect">
            <a:avLst/>
          </a:prstGeom>
        </p:spPr>
      </p:pic>
      <p:sp>
        <p:nvSpPr>
          <p:cNvPr id="4" name="BlokTextu 3">
            <a:extLst>
              <a:ext uri="{FF2B5EF4-FFF2-40B4-BE49-F238E27FC236}">
                <a16:creationId xmlns:a16="http://schemas.microsoft.com/office/drawing/2014/main" id="{B5F96CA7-8B37-F576-8F6B-189D17D1CE96}"/>
              </a:ext>
            </a:extLst>
          </p:cNvPr>
          <p:cNvSpPr txBox="1"/>
          <p:nvPr/>
        </p:nvSpPr>
        <p:spPr>
          <a:xfrm>
            <a:off x="502930" y="313935"/>
            <a:ext cx="6094476" cy="261610"/>
          </a:xfrm>
          <a:prstGeom prst="rect">
            <a:avLst/>
          </a:prstGeom>
          <a:noFill/>
        </p:spPr>
        <p:txBody>
          <a:bodyPr wrap="square">
            <a:spAutoFit/>
          </a:bodyPr>
          <a:lstStyle/>
          <a:p>
            <a:r>
              <a:rPr lang="pl-PL" sz="1100" dirty="0">
                <a:solidFill>
                  <a:srgbClr val="0070C0"/>
                </a:solidFill>
                <a:latin typeface="Arial Narrow" panose="020B0606020202030204" pitchFamily="34" charset="0"/>
              </a:rPr>
              <a:t>Združenie na ochranu práv občana – AVES</a:t>
            </a:r>
          </a:p>
        </p:txBody>
      </p:sp>
      <p:pic>
        <p:nvPicPr>
          <p:cNvPr id="5" name="Obrázok 4">
            <a:extLst>
              <a:ext uri="{FF2B5EF4-FFF2-40B4-BE49-F238E27FC236}">
                <a16:creationId xmlns:a16="http://schemas.microsoft.com/office/drawing/2014/main" id="{CFCE573C-56C1-7B50-0D7E-0C240C602F72}"/>
              </a:ext>
            </a:extLst>
          </p:cNvPr>
          <p:cNvPicPr>
            <a:picLocks noChangeAspect="1"/>
          </p:cNvPicPr>
          <p:nvPr/>
        </p:nvPicPr>
        <p:blipFill>
          <a:blip r:embed="rId3"/>
          <a:stretch>
            <a:fillRect/>
          </a:stretch>
        </p:blipFill>
        <p:spPr>
          <a:xfrm>
            <a:off x="502930" y="5900568"/>
            <a:ext cx="847698" cy="573119"/>
          </a:xfrm>
          <a:prstGeom prst="rect">
            <a:avLst/>
          </a:prstGeom>
        </p:spPr>
      </p:pic>
      <p:sp>
        <p:nvSpPr>
          <p:cNvPr id="7" name="BlokTextu 6">
            <a:extLst>
              <a:ext uri="{FF2B5EF4-FFF2-40B4-BE49-F238E27FC236}">
                <a16:creationId xmlns:a16="http://schemas.microsoft.com/office/drawing/2014/main" id="{DBE6D192-A7D7-11DD-E74F-339DBD917C41}"/>
              </a:ext>
            </a:extLst>
          </p:cNvPr>
          <p:cNvSpPr txBox="1"/>
          <p:nvPr/>
        </p:nvSpPr>
        <p:spPr>
          <a:xfrm>
            <a:off x="1350628" y="6179632"/>
            <a:ext cx="8988473" cy="334387"/>
          </a:xfrm>
          <a:prstGeom prst="rect">
            <a:avLst/>
          </a:prstGeom>
          <a:noFill/>
        </p:spPr>
        <p:txBody>
          <a:bodyPr wrap="square">
            <a:spAutoFit/>
          </a:bodyPr>
          <a:lstStyle/>
          <a:p>
            <a:pPr algn="just">
              <a:lnSpc>
                <a:spcPct val="150000"/>
              </a:lnSpc>
            </a:pPr>
            <a:r>
              <a:rPr lang="sk-SK" sz="1200" dirty="0">
                <a:solidFill>
                  <a:srgbClr val="0070C0"/>
                </a:solidFill>
                <a:latin typeface="Arial Narrow" panose="020B0606020202030204" pitchFamily="34" charset="0"/>
              </a:rPr>
              <a:t>PROJEKT / ADR - Cesta vpred financuje program EÚ Single </a:t>
            </a:r>
            <a:r>
              <a:rPr lang="sk-SK" sz="1200" dirty="0" err="1">
                <a:solidFill>
                  <a:srgbClr val="0070C0"/>
                </a:solidFill>
                <a:latin typeface="Arial Narrow" panose="020B0606020202030204" pitchFamily="34" charset="0"/>
              </a:rPr>
              <a:t>Market</a:t>
            </a:r>
            <a:r>
              <a:rPr lang="sk-SK" sz="1200" dirty="0">
                <a:solidFill>
                  <a:srgbClr val="0070C0"/>
                </a:solidFill>
                <a:latin typeface="Arial Narrow" panose="020B0606020202030204" pitchFamily="34" charset="0"/>
              </a:rPr>
              <a:t> </a:t>
            </a:r>
            <a:r>
              <a:rPr lang="sk-SK" sz="1200" dirty="0" err="1">
                <a:solidFill>
                  <a:srgbClr val="0070C0"/>
                </a:solidFill>
                <a:latin typeface="Arial Narrow" panose="020B0606020202030204" pitchFamily="34" charset="0"/>
              </a:rPr>
              <a:t>Programme</a:t>
            </a:r>
            <a:r>
              <a:rPr lang="sk-SK" sz="1200" dirty="0">
                <a:solidFill>
                  <a:srgbClr val="0070C0"/>
                </a:solidFill>
                <a:latin typeface="Arial Narrow" panose="020B0606020202030204" pitchFamily="34" charset="0"/>
              </a:rPr>
              <a:t> (SMP </a:t>
            </a:r>
            <a:r>
              <a:rPr lang="sk-SK" sz="1200" dirty="0" err="1">
                <a:solidFill>
                  <a:srgbClr val="0070C0"/>
                </a:solidFill>
                <a:latin typeface="Arial Narrow" panose="020B0606020202030204" pitchFamily="34" charset="0"/>
              </a:rPr>
              <a:t>Consumers</a:t>
            </a:r>
            <a:r>
              <a:rPr lang="sk-SK" sz="1200" dirty="0">
                <a:solidFill>
                  <a:srgbClr val="0070C0"/>
                </a:solidFill>
                <a:latin typeface="Arial Narrow" panose="020B0606020202030204" pitchFamily="34" charset="0"/>
              </a:rPr>
              <a:t>) 2022  (EISMEA)</a:t>
            </a:r>
          </a:p>
        </p:txBody>
      </p:sp>
      <p:graphicFrame>
        <p:nvGraphicFramePr>
          <p:cNvPr id="3" name="Tabuľka 2">
            <a:extLst>
              <a:ext uri="{FF2B5EF4-FFF2-40B4-BE49-F238E27FC236}">
                <a16:creationId xmlns:a16="http://schemas.microsoft.com/office/drawing/2014/main" id="{02328BCE-7890-E539-F500-75E0337FF4D5}"/>
              </a:ext>
            </a:extLst>
          </p:cNvPr>
          <p:cNvGraphicFramePr>
            <a:graphicFrameLocks noGrp="1"/>
          </p:cNvGraphicFramePr>
          <p:nvPr>
            <p:extLst>
              <p:ext uri="{D42A27DB-BD31-4B8C-83A1-F6EECF244321}">
                <p14:modId xmlns:p14="http://schemas.microsoft.com/office/powerpoint/2010/main" val="1325597781"/>
              </p:ext>
            </p:extLst>
          </p:nvPr>
        </p:nvGraphicFramePr>
        <p:xfrm>
          <a:off x="502930" y="1159980"/>
          <a:ext cx="3079169" cy="4406202"/>
        </p:xfrm>
        <a:graphic>
          <a:graphicData uri="http://schemas.openxmlformats.org/drawingml/2006/table">
            <a:tbl>
              <a:tblPr/>
              <a:tblGrid>
                <a:gridCol w="3079169">
                  <a:extLst>
                    <a:ext uri="{9D8B030D-6E8A-4147-A177-3AD203B41FA5}">
                      <a16:colId xmlns:a16="http://schemas.microsoft.com/office/drawing/2014/main" val="13779026"/>
                    </a:ext>
                  </a:extLst>
                </a:gridCol>
              </a:tblGrid>
              <a:tr h="3519537">
                <a:tc>
                  <a:txBody>
                    <a:bodyPr/>
                    <a:lstStyle/>
                    <a:p>
                      <a:pPr algn="just">
                        <a:lnSpc>
                          <a:spcPct val="150000"/>
                        </a:lnSpc>
                      </a:pPr>
                      <a:r>
                        <a:rPr lang="sk-SK" sz="1000" b="1" i="1" dirty="0">
                          <a:solidFill>
                            <a:schemeClr val="accent2">
                              <a:lumMod val="75000"/>
                            </a:schemeClr>
                          </a:solidFill>
                          <a:latin typeface="Arial Narrow" panose="020B0606020202030204" pitchFamily="34" charset="0"/>
                        </a:rPr>
                        <a:t>Príklad 1, národná verzia - </a:t>
                      </a:r>
                      <a:r>
                        <a:rPr lang="sk-SK" sz="1000" b="0" i="1" dirty="0">
                          <a:solidFill>
                            <a:schemeClr val="tx1"/>
                          </a:solidFill>
                          <a:latin typeface="Arial Narrow" panose="020B0606020202030204" pitchFamily="34" charset="0"/>
                        </a:rPr>
                        <a:t>Spotrebiteľ, </a:t>
                      </a:r>
                      <a:r>
                        <a:rPr lang="sk-SK" sz="1000" i="1" dirty="0">
                          <a:latin typeface="Arial Narrow" panose="020B0606020202030204" pitchFamily="34" charset="0"/>
                        </a:rPr>
                        <a:t>ktorý kúpil jeden laptop v obchode, ho po niekoľkých dňoch vrátil a tvrdí, že nefunguje, a žiada vrátiť peniaze. Aj keď laptop práve nefunguje správne, obchodník neverí, že výrobok bol v čase zakúpenia chybný.</a:t>
                      </a:r>
                    </a:p>
                    <a:p>
                      <a:pPr algn="just">
                        <a:lnSpc>
                          <a:spcPct val="150000"/>
                        </a:lnSpc>
                      </a:pPr>
                      <a:r>
                        <a:rPr lang="sk-SK" sz="1000" b="1" i="1" dirty="0">
                          <a:solidFill>
                            <a:schemeClr val="accent2">
                              <a:lumMod val="75000"/>
                            </a:schemeClr>
                          </a:solidFill>
                          <a:latin typeface="Arial Narrow" panose="020B0606020202030204" pitchFamily="34" charset="0"/>
                        </a:rPr>
                        <a:t>Príklad 1, on-line verzia - </a:t>
                      </a:r>
                      <a:r>
                        <a:rPr lang="sk-SK" sz="1000" i="1" dirty="0">
                          <a:latin typeface="Arial Narrow" panose="020B0606020202030204" pitchFamily="34" charset="0"/>
                        </a:rPr>
                        <a:t>Spotrebiteľ zo susedného štátu si na webe zakúpil laptop. Niekoľko dní po jeho doručení píše obchodníkovi e-mail s tvrdením, že nefunguje, a žiada o vrátenie peňazí. Obchodník si nemyslí, že výrobok bol pri dodávke chybný.</a:t>
                      </a:r>
                    </a:p>
                    <a:p>
                      <a:pPr algn="just">
                        <a:lnSpc>
                          <a:spcPct val="150000"/>
                        </a:lnSpc>
                      </a:pPr>
                      <a:r>
                        <a:rPr lang="sk-SK" sz="1000" b="1" i="1" dirty="0">
                          <a:solidFill>
                            <a:schemeClr val="accent2">
                              <a:lumMod val="75000"/>
                            </a:schemeClr>
                          </a:solidFill>
                          <a:latin typeface="Arial Narrow" panose="020B0606020202030204" pitchFamily="34" charset="0"/>
                        </a:rPr>
                        <a:t>Príklad 2 - </a:t>
                      </a:r>
                      <a:r>
                        <a:rPr lang="sk-SK" sz="1000" i="1" dirty="0">
                          <a:latin typeface="Arial Narrow" panose="020B0606020202030204" pitchFamily="34" charset="0"/>
                        </a:rPr>
                        <a:t>Obchod predáva nábytok, umelecké diela a iné vysoko kvalitné interiérové dekorácie. Jeden spotrebiteľ nie je spokojný s kvalitou výrobku, ktorý obchod predal, a požiada o zľavu. Obchodník nesúhlasí.</a:t>
                      </a:r>
                    </a:p>
                    <a:p>
                      <a:pPr algn="just">
                        <a:lnSpc>
                          <a:spcPct val="150000"/>
                        </a:lnSpc>
                      </a:pPr>
                      <a:r>
                        <a:rPr lang="sk-SK" sz="1000" b="1" i="1" dirty="0">
                          <a:solidFill>
                            <a:schemeClr val="accent2">
                              <a:lumMod val="75000"/>
                            </a:schemeClr>
                          </a:solidFill>
                          <a:latin typeface="Arial Narrow" panose="020B0606020202030204" pitchFamily="34" charset="0"/>
                        </a:rPr>
                        <a:t>Príklad 3 - </a:t>
                      </a:r>
                      <a:r>
                        <a:rPr lang="sk-SK" sz="1000" i="1" dirty="0">
                          <a:latin typeface="Arial Narrow" panose="020B0606020202030204" pitchFamily="34" charset="0"/>
                        </a:rPr>
                        <a:t>Novo otvorená reštaurácia sľubovala v médiách fľašu šampanského k večeri počas otváracieho týždňa. Skorej ako týždeň skončil, šampanské došlo a nová objednávka ešte nebola doručená. Jeden zo spotrebiteľov nedostal propagovanú fľašu a sťažuje sa, pretože sa cíti podvedený.</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5">
                        <a:lumMod val="20000"/>
                        <a:lumOff val="80000"/>
                      </a:schemeClr>
                    </a:solidFill>
                  </a:tcPr>
                </a:tc>
                <a:extLst>
                  <a:ext uri="{0D108BD9-81ED-4DB2-BD59-A6C34878D82A}">
                    <a16:rowId xmlns:a16="http://schemas.microsoft.com/office/drawing/2014/main" val="2798168857"/>
                  </a:ext>
                </a:extLst>
              </a:tr>
            </a:tbl>
          </a:graphicData>
        </a:graphic>
      </p:graphicFrame>
      <p:sp>
        <p:nvSpPr>
          <p:cNvPr id="8" name="BlokTextu 7">
            <a:extLst>
              <a:ext uri="{FF2B5EF4-FFF2-40B4-BE49-F238E27FC236}">
                <a16:creationId xmlns:a16="http://schemas.microsoft.com/office/drawing/2014/main" id="{28B7FD6F-A218-578F-0FFF-FF35F292CEB3}"/>
              </a:ext>
            </a:extLst>
          </p:cNvPr>
          <p:cNvSpPr txBox="1"/>
          <p:nvPr/>
        </p:nvSpPr>
        <p:spPr>
          <a:xfrm>
            <a:off x="502930" y="784892"/>
            <a:ext cx="3648446" cy="461665"/>
          </a:xfrm>
          <a:prstGeom prst="rect">
            <a:avLst/>
          </a:prstGeom>
          <a:noFill/>
        </p:spPr>
        <p:txBody>
          <a:bodyPr wrap="square">
            <a:spAutoFit/>
          </a:bodyPr>
          <a:lstStyle/>
          <a:p>
            <a:r>
              <a:rPr lang="sk-SK" sz="1200" b="1" dirty="0">
                <a:solidFill>
                  <a:schemeClr val="accent6">
                    <a:lumMod val="75000"/>
                  </a:schemeClr>
                </a:solidFill>
                <a:latin typeface="Arial Narrow" panose="020B0606020202030204" pitchFamily="34" charset="0"/>
              </a:rPr>
              <a:t>Príklady</a:t>
            </a:r>
          </a:p>
          <a:p>
            <a:pPr algn="ctr"/>
            <a:endParaRPr lang="sk-SK" sz="1200" b="1" dirty="0">
              <a:solidFill>
                <a:schemeClr val="accent6">
                  <a:lumMod val="75000"/>
                </a:schemeClr>
              </a:solidFill>
              <a:latin typeface="Arial Narrow" panose="020B0606020202030204" pitchFamily="34" charset="0"/>
            </a:endParaRPr>
          </a:p>
        </p:txBody>
      </p:sp>
      <p:sp>
        <p:nvSpPr>
          <p:cNvPr id="12" name="BlokTextu 11">
            <a:extLst>
              <a:ext uri="{FF2B5EF4-FFF2-40B4-BE49-F238E27FC236}">
                <a16:creationId xmlns:a16="http://schemas.microsoft.com/office/drawing/2014/main" id="{AAA5E842-3D23-447C-ED95-57C08E1CED51}"/>
              </a:ext>
            </a:extLst>
          </p:cNvPr>
          <p:cNvSpPr txBox="1"/>
          <p:nvPr/>
        </p:nvSpPr>
        <p:spPr>
          <a:xfrm>
            <a:off x="3892492" y="578535"/>
            <a:ext cx="5687736" cy="4987647"/>
          </a:xfrm>
          <a:prstGeom prst="rect">
            <a:avLst/>
          </a:prstGeom>
          <a:noFill/>
        </p:spPr>
        <p:txBody>
          <a:bodyPr wrap="square">
            <a:spAutoFit/>
          </a:bodyPr>
          <a:lstStyle/>
          <a:p>
            <a:pPr algn="just">
              <a:lnSpc>
                <a:spcPct val="150000"/>
              </a:lnSpc>
            </a:pPr>
            <a:r>
              <a:rPr lang="sk-SK" sz="1000" dirty="0">
                <a:latin typeface="Arial Narrow" panose="020B0606020202030204" pitchFamily="34" charset="0"/>
              </a:rPr>
              <a:t>V každom z uvedených scenárov má obchodník spor so spotrebiteľom, ktorý sa nedá priamo urovnať. Možno spotrebiteľ bude cítiť, že sa s ním zaobchádza nespravodlivo a už nebude chcieť v danom obchode alebo z internetovej stránky znovu nakupovať. Možno spotrebiteľ zverejní on-line negatívnu recenziu, čo bude mať negatívny vplyv na podnikanie. Možno bude spotrebiteľ obchodníka žalovať na súde, ktorý bude časovo náročný, nákladný a poškodzujúci povesť obchodníka. Takže, čo sa dá robiť? Je zrejmé, že v prvom rade je najlepšie vyhnúť sa sporom. Ďalšia správna vec je, ak vzniknú spory, vyriešiť ich priamo so spotrebiteľom. Ak nie je možné nájsť žiadne priame riešenie, súdne konanie môže byť alternatívou, ale toto, ako bolo uvedené vyššie, môže byť nákladné a časovo náročné. Okrem toho, ak má spotrebiteľ sídlo v inom štáte EÚ, európske právo môže umožňovať spotrebiteľovi, aby žaloval obchodníka vo svojom štáte, čo môže zvýšiť nepríjemnosti a náklady s tým spojené pre obchodníka. Našťastie existuje lepšie riešenie: alternatívne riešenie sporov. </a:t>
            </a: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V tomto module preberieme: </a:t>
            </a:r>
            <a:r>
              <a:rPr lang="sk-SK" sz="1000" b="1" dirty="0">
                <a:solidFill>
                  <a:schemeClr val="accent2">
                    <a:lumMod val="75000"/>
                  </a:schemeClr>
                </a:solidFill>
                <a:latin typeface="Arial Narrow" panose="020B0606020202030204" pitchFamily="34" charset="0"/>
              </a:rPr>
              <a:t>Alternatívne riešenie sporov (ARS)</a:t>
            </a:r>
          </a:p>
          <a:p>
            <a:pPr marL="171450" indent="-171450" algn="just">
              <a:lnSpc>
                <a:spcPct val="150000"/>
              </a:lnSpc>
              <a:buFont typeface="Arial" panose="020B0604020202020204" pitchFamily="34" charset="0"/>
              <a:buChar char="•"/>
            </a:pPr>
            <a:r>
              <a:rPr lang="sk-SK" sz="1000" dirty="0">
                <a:latin typeface="Arial Narrow" panose="020B0606020202030204" pitchFamily="34" charset="0"/>
              </a:rPr>
              <a:t>Alternatívne riešenie sporov (ARS) je mimosúdny proces riešenia sporov medzi spotrebiteľom a obchodníkom prostredníctvom subjektu ARS</a:t>
            </a:r>
          </a:p>
          <a:p>
            <a:pPr algn="just"/>
            <a:endParaRPr lang="sk-SK" sz="1000" dirty="0">
              <a:latin typeface="Arial Narrow" panose="020B0606020202030204" pitchFamily="34" charset="0"/>
            </a:endParaRPr>
          </a:p>
          <a:p>
            <a:pPr algn="just">
              <a:lnSpc>
                <a:spcPct val="150000"/>
              </a:lnSpc>
            </a:pPr>
            <a:r>
              <a:rPr lang="sk-SK" sz="1000" dirty="0">
                <a:solidFill>
                  <a:srgbClr val="0070C0"/>
                </a:solidFill>
                <a:latin typeface="Arial Narrow" panose="020B0606020202030204" pitchFamily="34" charset="0"/>
              </a:rPr>
              <a:t>V tomto module bude zodpovedané:</a:t>
            </a:r>
          </a:p>
          <a:p>
            <a:pPr marL="171450" indent="-171450" algn="just">
              <a:lnSpc>
                <a:spcPct val="150000"/>
              </a:lnSpc>
              <a:buFont typeface="Wingdings" panose="05000000000000000000" pitchFamily="2" charset="2"/>
              <a:buChar char="q"/>
            </a:pPr>
            <a:r>
              <a:rPr lang="sk-SK" sz="1000" dirty="0">
                <a:latin typeface="Arial Narrow" panose="020B0606020202030204" pitchFamily="34" charset="0"/>
              </a:rPr>
              <a:t>Čo je to alternatívne riešenie sporov (ARS)? </a:t>
            </a:r>
          </a:p>
          <a:p>
            <a:pPr marL="171450" indent="-171450" algn="just">
              <a:lnSpc>
                <a:spcPct val="150000"/>
              </a:lnSpc>
              <a:buFont typeface="Wingdings" panose="05000000000000000000" pitchFamily="2" charset="2"/>
              <a:buChar char="q"/>
            </a:pPr>
            <a:r>
              <a:rPr lang="sk-SK" sz="1000" dirty="0">
                <a:latin typeface="Arial Narrow" panose="020B0606020202030204" pitchFamily="34" charset="0"/>
              </a:rPr>
              <a:t>Aké sú výhody ARS? </a:t>
            </a:r>
          </a:p>
          <a:p>
            <a:pPr marL="171450" indent="-171450" algn="just">
              <a:lnSpc>
                <a:spcPct val="150000"/>
              </a:lnSpc>
              <a:buFont typeface="Wingdings" panose="05000000000000000000" pitchFamily="2" charset="2"/>
              <a:buChar char="q"/>
            </a:pPr>
            <a:r>
              <a:rPr lang="sk-SK" sz="1000" dirty="0">
                <a:latin typeface="Arial Narrow" panose="020B0606020202030204" pitchFamily="34" charset="0"/>
              </a:rPr>
              <a:t>Čo je to subjekt ARS? </a:t>
            </a:r>
          </a:p>
          <a:p>
            <a:pPr marL="171450" indent="-171450" algn="just">
              <a:lnSpc>
                <a:spcPct val="150000"/>
              </a:lnSpc>
              <a:buFont typeface="Wingdings" panose="05000000000000000000" pitchFamily="2" charset="2"/>
              <a:buChar char="q"/>
            </a:pPr>
            <a:r>
              <a:rPr lang="sk-SK" sz="1000" dirty="0">
                <a:latin typeface="Arial Narrow" panose="020B0606020202030204" pitchFamily="34" charset="0"/>
              </a:rPr>
              <a:t>Aké základné normy musia dodržiavať subjekty ARS? </a:t>
            </a:r>
          </a:p>
          <a:p>
            <a:pPr marL="171450" indent="-171450" algn="just">
              <a:lnSpc>
                <a:spcPct val="150000"/>
              </a:lnSpc>
              <a:buFont typeface="Wingdings" panose="05000000000000000000" pitchFamily="2" charset="2"/>
              <a:buChar char="q"/>
            </a:pPr>
            <a:r>
              <a:rPr lang="sk-SK" sz="1000" dirty="0">
                <a:latin typeface="Arial Narrow" panose="020B0606020202030204" pitchFamily="34" charset="0"/>
              </a:rPr>
              <a:t>Aké sú povinnosti obchodníkov vyplývajúce zo zákona týkajúce sa ARS? </a:t>
            </a:r>
          </a:p>
          <a:p>
            <a:pPr marL="171450" indent="-171450" algn="just">
              <a:lnSpc>
                <a:spcPct val="150000"/>
              </a:lnSpc>
              <a:buFont typeface="Wingdings" panose="05000000000000000000" pitchFamily="2" charset="2"/>
              <a:buChar char="q"/>
            </a:pPr>
            <a:r>
              <a:rPr lang="sk-SK" sz="1000" dirty="0">
                <a:latin typeface="Arial Narrow" panose="020B0606020202030204" pitchFamily="34" charset="0"/>
              </a:rPr>
              <a:t>Ako využiť ARS? </a:t>
            </a:r>
          </a:p>
        </p:txBody>
      </p:sp>
    </p:spTree>
    <p:extLst>
      <p:ext uri="{BB962C8B-B14F-4D97-AF65-F5344CB8AC3E}">
        <p14:creationId xmlns:p14="http://schemas.microsoft.com/office/powerpoint/2010/main" val="913819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ok 2" descr="Obrázok, na ktorom je zástava, hviezda, symbol, elektrická modrá&#10;&#10;Automaticky generovaný popis">
            <a:extLst>
              <a:ext uri="{FF2B5EF4-FFF2-40B4-BE49-F238E27FC236}">
                <a16:creationId xmlns:a16="http://schemas.microsoft.com/office/drawing/2014/main" id="{0012CF25-7A34-4C17-8D45-35BCD89224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602" y="5983805"/>
            <a:ext cx="889401" cy="584801"/>
          </a:xfrm>
          <a:prstGeom prst="rect">
            <a:avLst/>
          </a:prstGeom>
        </p:spPr>
      </p:pic>
      <p:sp>
        <p:nvSpPr>
          <p:cNvPr id="5" name="BlokTextu 4">
            <a:extLst>
              <a:ext uri="{FF2B5EF4-FFF2-40B4-BE49-F238E27FC236}">
                <a16:creationId xmlns:a16="http://schemas.microsoft.com/office/drawing/2014/main" id="{82B160C9-4A07-83E1-776C-5711A6AE7733}"/>
              </a:ext>
            </a:extLst>
          </p:cNvPr>
          <p:cNvSpPr txBox="1"/>
          <p:nvPr/>
        </p:nvSpPr>
        <p:spPr>
          <a:xfrm>
            <a:off x="1396003" y="6234062"/>
            <a:ext cx="9240306" cy="334387"/>
          </a:xfrm>
          <a:prstGeom prst="rect">
            <a:avLst/>
          </a:prstGeom>
          <a:noFill/>
        </p:spPr>
        <p:txBody>
          <a:bodyPr wrap="square">
            <a:spAutoFit/>
          </a:bodyPr>
          <a:lstStyle/>
          <a:p>
            <a:pPr algn="just">
              <a:lnSpc>
                <a:spcPct val="150000"/>
              </a:lnSpc>
            </a:pPr>
            <a:r>
              <a:rPr lang="sk-SK" sz="1200" dirty="0">
                <a:solidFill>
                  <a:srgbClr val="0070C0"/>
                </a:solidFill>
                <a:latin typeface="Arial Narrow" panose="020B0606020202030204" pitchFamily="34" charset="0"/>
              </a:rPr>
              <a:t>PROJEKT / ADR - Cesta vpred financuje program EÚ Single </a:t>
            </a:r>
            <a:r>
              <a:rPr lang="sk-SK" sz="1200" dirty="0" err="1">
                <a:solidFill>
                  <a:srgbClr val="0070C0"/>
                </a:solidFill>
                <a:latin typeface="Arial Narrow" panose="020B0606020202030204" pitchFamily="34" charset="0"/>
              </a:rPr>
              <a:t>Market</a:t>
            </a:r>
            <a:r>
              <a:rPr lang="sk-SK" sz="1200" dirty="0">
                <a:solidFill>
                  <a:srgbClr val="0070C0"/>
                </a:solidFill>
                <a:latin typeface="Arial Narrow" panose="020B0606020202030204" pitchFamily="34" charset="0"/>
              </a:rPr>
              <a:t> </a:t>
            </a:r>
            <a:r>
              <a:rPr lang="sk-SK" sz="1200" dirty="0" err="1">
                <a:solidFill>
                  <a:srgbClr val="0070C0"/>
                </a:solidFill>
                <a:latin typeface="Arial Narrow" panose="020B0606020202030204" pitchFamily="34" charset="0"/>
              </a:rPr>
              <a:t>Programme</a:t>
            </a:r>
            <a:r>
              <a:rPr lang="sk-SK" sz="1200" dirty="0">
                <a:solidFill>
                  <a:srgbClr val="0070C0"/>
                </a:solidFill>
                <a:latin typeface="Arial Narrow" panose="020B0606020202030204" pitchFamily="34" charset="0"/>
              </a:rPr>
              <a:t> (SMP </a:t>
            </a:r>
            <a:r>
              <a:rPr lang="sk-SK" sz="1200" dirty="0" err="1">
                <a:solidFill>
                  <a:srgbClr val="0070C0"/>
                </a:solidFill>
                <a:latin typeface="Arial Narrow" panose="020B0606020202030204" pitchFamily="34" charset="0"/>
              </a:rPr>
              <a:t>Consumers</a:t>
            </a:r>
            <a:r>
              <a:rPr lang="sk-SK" sz="1200" dirty="0">
                <a:solidFill>
                  <a:srgbClr val="0070C0"/>
                </a:solidFill>
                <a:latin typeface="Arial Narrow" panose="020B0606020202030204" pitchFamily="34" charset="0"/>
              </a:rPr>
              <a:t>) 2022  (EISMEA)</a:t>
            </a:r>
          </a:p>
        </p:txBody>
      </p:sp>
      <p:sp>
        <p:nvSpPr>
          <p:cNvPr id="11" name="BlokTextu 10">
            <a:extLst>
              <a:ext uri="{FF2B5EF4-FFF2-40B4-BE49-F238E27FC236}">
                <a16:creationId xmlns:a16="http://schemas.microsoft.com/office/drawing/2014/main" id="{EA491018-A91B-CA22-027A-5F9C3430C90E}"/>
              </a:ext>
            </a:extLst>
          </p:cNvPr>
          <p:cNvSpPr txBox="1"/>
          <p:nvPr/>
        </p:nvSpPr>
        <p:spPr>
          <a:xfrm>
            <a:off x="506603" y="289551"/>
            <a:ext cx="6094476" cy="261610"/>
          </a:xfrm>
          <a:prstGeom prst="rect">
            <a:avLst/>
          </a:prstGeom>
          <a:noFill/>
        </p:spPr>
        <p:txBody>
          <a:bodyPr wrap="square">
            <a:spAutoFit/>
          </a:bodyPr>
          <a:lstStyle/>
          <a:p>
            <a:r>
              <a:rPr lang="pl-PL" sz="1100" dirty="0">
                <a:solidFill>
                  <a:srgbClr val="0070C0"/>
                </a:solidFill>
                <a:latin typeface="Arial Narrow" panose="020B0606020202030204" pitchFamily="34" charset="0"/>
              </a:rPr>
              <a:t>Združenie na ochranu práv občana – AVES</a:t>
            </a:r>
            <a:endParaRPr lang="sk-SK" sz="1100" dirty="0">
              <a:solidFill>
                <a:srgbClr val="0070C0"/>
              </a:solidFill>
              <a:latin typeface="Arial Narrow" panose="020B0606020202030204" pitchFamily="34" charset="0"/>
            </a:endParaRPr>
          </a:p>
        </p:txBody>
      </p:sp>
      <p:pic>
        <p:nvPicPr>
          <p:cNvPr id="12" name="Obrázok 11">
            <a:extLst>
              <a:ext uri="{FF2B5EF4-FFF2-40B4-BE49-F238E27FC236}">
                <a16:creationId xmlns:a16="http://schemas.microsoft.com/office/drawing/2014/main" id="{ADB09231-C917-EA17-9829-D4BF8DB4745B}"/>
              </a:ext>
            </a:extLst>
          </p:cNvPr>
          <p:cNvPicPr>
            <a:picLocks noChangeAspect="1"/>
          </p:cNvPicPr>
          <p:nvPr/>
        </p:nvPicPr>
        <p:blipFill>
          <a:blip r:embed="rId3"/>
          <a:stretch>
            <a:fillRect/>
          </a:stretch>
        </p:blipFill>
        <p:spPr>
          <a:xfrm>
            <a:off x="281031" y="289551"/>
            <a:ext cx="225572" cy="207282"/>
          </a:xfrm>
          <a:prstGeom prst="rect">
            <a:avLst/>
          </a:prstGeom>
        </p:spPr>
      </p:pic>
      <p:sp>
        <p:nvSpPr>
          <p:cNvPr id="16" name="BlokTextu 15">
            <a:extLst>
              <a:ext uri="{FF2B5EF4-FFF2-40B4-BE49-F238E27FC236}">
                <a16:creationId xmlns:a16="http://schemas.microsoft.com/office/drawing/2014/main" id="{66BF029D-C6E0-86DF-098D-4C21AFADAC1F}"/>
              </a:ext>
            </a:extLst>
          </p:cNvPr>
          <p:cNvSpPr txBox="1"/>
          <p:nvPr/>
        </p:nvSpPr>
        <p:spPr>
          <a:xfrm>
            <a:off x="506602" y="685911"/>
            <a:ext cx="5084320" cy="1702133"/>
          </a:xfrm>
          <a:prstGeom prst="rect">
            <a:avLst/>
          </a:prstGeom>
          <a:noFill/>
        </p:spPr>
        <p:txBody>
          <a:bodyPr wrap="square">
            <a:spAutoFit/>
          </a:bodyPr>
          <a:lstStyle/>
          <a:p>
            <a:pPr algn="ctr">
              <a:lnSpc>
                <a:spcPct val="150000"/>
              </a:lnSpc>
            </a:pPr>
            <a:r>
              <a:rPr lang="sk-SK" sz="1100" b="1" u="sng" dirty="0">
                <a:solidFill>
                  <a:schemeClr val="accent2">
                    <a:lumMod val="75000"/>
                  </a:schemeClr>
                </a:solidFill>
                <a:latin typeface="Arial Narrow" panose="020B0606020202030204" pitchFamily="34" charset="0"/>
              </a:rPr>
              <a:t>Čo je to alternatívne riešenie sporov (ARS</a:t>
            </a:r>
            <a:r>
              <a:rPr lang="sk-SK" sz="1100" b="1" dirty="0">
                <a:solidFill>
                  <a:schemeClr val="accent2">
                    <a:lumMod val="75000"/>
                  </a:schemeClr>
                </a:solidFill>
                <a:latin typeface="Arial Narrow" panose="020B0606020202030204" pitchFamily="34" charset="0"/>
              </a:rPr>
              <a:t>)?</a:t>
            </a:r>
          </a:p>
          <a:p>
            <a:pPr algn="just">
              <a:lnSpc>
                <a:spcPct val="150000"/>
              </a:lnSpc>
            </a:pPr>
            <a:r>
              <a:rPr lang="sk-SK" sz="1000" dirty="0">
                <a:latin typeface="Arial Narrow" panose="020B0606020202030204" pitchFamily="34" charset="0"/>
              </a:rPr>
              <a:t>Alternatívne riešenie sporov (ARS) je postup riešenia sporov medzi spotrebiteľom a obchodníkom bez toho, aby sa obrátili na súd. Spor je riešený subjektom ARS, ktorý je nestranným subjektom, a ktorý využíva rôzne techniky riešenia sporov, ako sprostredkovanie, arbitráž alebo zmiešané metódy. Podľa európskeho práva sa ARS môže použiť na akýkoľvek spor vyplývajúci zo zmluvy medzi obchodníkom a spotrebiteľom, či už bol produkt zakúpený on-line alebo off-line, alebo či spotrebiteľ a obchodník žije v rovnakom alebo v rôznych štátoch EÚ.</a:t>
            </a:r>
          </a:p>
        </p:txBody>
      </p:sp>
      <p:sp>
        <p:nvSpPr>
          <p:cNvPr id="20" name="BlokTextu 19">
            <a:extLst>
              <a:ext uri="{FF2B5EF4-FFF2-40B4-BE49-F238E27FC236}">
                <a16:creationId xmlns:a16="http://schemas.microsoft.com/office/drawing/2014/main" id="{B05CBCB2-E5A7-8873-29CC-9DEB4D18004C}"/>
              </a:ext>
            </a:extLst>
          </p:cNvPr>
          <p:cNvSpPr txBox="1"/>
          <p:nvPr/>
        </p:nvSpPr>
        <p:spPr>
          <a:xfrm>
            <a:off x="506602" y="2522794"/>
            <a:ext cx="5084319" cy="3779368"/>
          </a:xfrm>
          <a:prstGeom prst="rect">
            <a:avLst/>
          </a:prstGeom>
          <a:noFill/>
        </p:spPr>
        <p:txBody>
          <a:bodyPr wrap="square">
            <a:spAutoFit/>
          </a:bodyPr>
          <a:lstStyle/>
          <a:p>
            <a:pPr algn="ctr">
              <a:lnSpc>
                <a:spcPct val="150000"/>
              </a:lnSpc>
            </a:pPr>
            <a:r>
              <a:rPr lang="sk-SK" sz="1100" b="1" u="sng" dirty="0">
                <a:solidFill>
                  <a:schemeClr val="accent2">
                    <a:lumMod val="75000"/>
                  </a:schemeClr>
                </a:solidFill>
                <a:latin typeface="Arial Narrow" panose="020B0606020202030204" pitchFamily="34" charset="0"/>
              </a:rPr>
              <a:t>Aké sú výhody ARS?</a:t>
            </a:r>
          </a:p>
          <a:p>
            <a:pPr algn="just">
              <a:lnSpc>
                <a:spcPct val="150000"/>
              </a:lnSpc>
            </a:pPr>
            <a:r>
              <a:rPr lang="sk-SK" sz="1000" dirty="0">
                <a:solidFill>
                  <a:srgbClr val="0070C0"/>
                </a:solidFill>
                <a:latin typeface="Arial Narrow" panose="020B0606020202030204" pitchFamily="34" charset="0"/>
              </a:rPr>
              <a:t>ARS sa dá ľahko využiť - </a:t>
            </a:r>
            <a:r>
              <a:rPr lang="sk-SK" sz="1000" dirty="0">
                <a:latin typeface="Arial Narrow" panose="020B0606020202030204" pitchFamily="34" charset="0"/>
              </a:rPr>
              <a:t>Je navrhnuté tak, aby bolo ľahko využiteľné, a je vo všeobecnosti menej formálne ako súdne konanie</a:t>
            </a:r>
          </a:p>
          <a:p>
            <a:pPr algn="just">
              <a:lnSpc>
                <a:spcPct val="150000"/>
              </a:lnSpc>
            </a:pPr>
            <a:r>
              <a:rPr lang="sk-SK" sz="1000" dirty="0">
                <a:solidFill>
                  <a:srgbClr val="0070C0"/>
                </a:solidFill>
                <a:latin typeface="Arial Narrow" panose="020B0606020202030204" pitchFamily="34" charset="0"/>
              </a:rPr>
              <a:t>ARS je nestranné - </a:t>
            </a:r>
            <a:r>
              <a:rPr lang="sk-SK" sz="1000" dirty="0">
                <a:latin typeface="Arial Narrow" panose="020B0606020202030204" pitchFamily="34" charset="0"/>
              </a:rPr>
              <a:t>Dodržiava určité základné štandardy nestrannosti, aby si obchodníci a spotrebitelia boli vedomí, že procesy sú spravodlivé</a:t>
            </a:r>
          </a:p>
          <a:p>
            <a:pPr algn="just">
              <a:lnSpc>
                <a:spcPct val="150000"/>
              </a:lnSpc>
            </a:pPr>
            <a:r>
              <a:rPr lang="sk-SK" sz="1000" dirty="0">
                <a:solidFill>
                  <a:srgbClr val="0070C0"/>
                </a:solidFill>
                <a:latin typeface="Arial Narrow" panose="020B0606020202030204" pitchFamily="34" charset="0"/>
              </a:rPr>
              <a:t>ARS nie je nákladné - </a:t>
            </a:r>
            <a:r>
              <a:rPr lang="sk-SK" sz="1000" dirty="0">
                <a:latin typeface="Arial Narrow" panose="020B0606020202030204" pitchFamily="34" charset="0"/>
              </a:rPr>
              <a:t>Poskytuje sa zadarmo alebo za nominálny poplatok</a:t>
            </a:r>
          </a:p>
          <a:p>
            <a:pPr algn="just">
              <a:lnSpc>
                <a:spcPct val="150000"/>
              </a:lnSpc>
            </a:pPr>
            <a:r>
              <a:rPr lang="sk-SK" sz="1000" dirty="0">
                <a:solidFill>
                  <a:srgbClr val="0070C0"/>
                </a:solidFill>
                <a:latin typeface="Arial Narrow" panose="020B0606020202030204" pitchFamily="34" charset="0"/>
              </a:rPr>
              <a:t>ARS je efektívne - </a:t>
            </a:r>
            <a:r>
              <a:rPr lang="sk-SK" sz="1000" dirty="0">
                <a:latin typeface="Arial Narrow" panose="020B0606020202030204" pitchFamily="34" charset="0"/>
              </a:rPr>
              <a:t>Spor predložený ARS bude vyriešený, okrem výnimočných prípadov, do 90 dní </a:t>
            </a:r>
          </a:p>
          <a:p>
            <a:pPr algn="just">
              <a:lnSpc>
                <a:spcPct val="150000"/>
              </a:lnSpc>
            </a:pPr>
            <a:r>
              <a:rPr lang="sk-SK" sz="1000" dirty="0">
                <a:solidFill>
                  <a:srgbClr val="0070C0"/>
                </a:solidFill>
                <a:latin typeface="Arial Narrow" panose="020B0606020202030204" pitchFamily="34" charset="0"/>
              </a:rPr>
              <a:t>ARS podporuje dobrú vôľu - </a:t>
            </a:r>
            <a:r>
              <a:rPr lang="sk-SK" sz="1000" dirty="0">
                <a:latin typeface="Arial Narrow" panose="020B0606020202030204" pitchFamily="34" charset="0"/>
              </a:rPr>
              <a:t>Využitie ARS budú spotrebitelia vnímať ako prejav dobrej vôle obchodníka a snahu o spravodlivosť a správnu starostlivosť o spotrebiteľov</a:t>
            </a:r>
          </a:p>
          <a:p>
            <a:pPr algn="just">
              <a:lnSpc>
                <a:spcPct val="150000"/>
              </a:lnSpc>
            </a:pPr>
            <a:r>
              <a:rPr lang="sk-SK" sz="1000" dirty="0">
                <a:solidFill>
                  <a:srgbClr val="0070C0"/>
                </a:solidFill>
                <a:latin typeface="Arial Narrow" panose="020B0606020202030204" pitchFamily="34" charset="0"/>
              </a:rPr>
              <a:t>ARS zachováva súkromie - </a:t>
            </a:r>
            <a:r>
              <a:rPr lang="sk-SK" sz="1000" dirty="0">
                <a:latin typeface="Arial Narrow" panose="020B0606020202030204" pitchFamily="34" charset="0"/>
              </a:rPr>
              <a:t>Na rozdiel od súdov sa ARS vo všeobecnosti nevykonáva na verejnosti, čím sa minimalizuje riziko poškodenia dobrého mena, ktoré by mohlo vzniknúť v dôsledku sporu. </a:t>
            </a:r>
          </a:p>
          <a:p>
            <a:pPr algn="just">
              <a:lnSpc>
                <a:spcPct val="150000"/>
              </a:lnSpc>
            </a:pPr>
            <a:r>
              <a:rPr lang="sk-SK" sz="1000" dirty="0">
                <a:solidFill>
                  <a:srgbClr val="0070C0"/>
                </a:solidFill>
                <a:latin typeface="Arial Narrow" panose="020B0606020202030204" pitchFamily="34" charset="0"/>
              </a:rPr>
              <a:t>ARS je flexibilné - </a:t>
            </a:r>
            <a:r>
              <a:rPr lang="sk-SK" sz="1000" dirty="0">
                <a:latin typeface="Arial Narrow" panose="020B0606020202030204" pitchFamily="34" charset="0"/>
              </a:rPr>
              <a:t>Využitie ARS môže viesť k pragmatickým riešeniam, ktoré obchodník a spotrebiteľ považuje za pohodlnejšie ako to, čo môže predpísať zákon alebo ktoré uloží súd.</a:t>
            </a:r>
          </a:p>
          <a:p>
            <a:pPr algn="just">
              <a:lnSpc>
                <a:spcPct val="150000"/>
              </a:lnSpc>
            </a:pPr>
            <a:endParaRPr lang="sk-SK" sz="1000" dirty="0">
              <a:latin typeface="Arial Narrow" panose="020B0606020202030204" pitchFamily="34" charset="0"/>
            </a:endParaRPr>
          </a:p>
          <a:p>
            <a:pPr algn="just">
              <a:lnSpc>
                <a:spcPct val="150000"/>
              </a:lnSpc>
            </a:pPr>
            <a:endParaRPr lang="sk-SK" sz="1000" dirty="0">
              <a:latin typeface="Arial Narrow" panose="020B0606020202030204" pitchFamily="34" charset="0"/>
            </a:endParaRPr>
          </a:p>
          <a:p>
            <a:pPr algn="just">
              <a:lnSpc>
                <a:spcPct val="150000"/>
              </a:lnSpc>
            </a:pPr>
            <a:endParaRPr lang="sk-SK" sz="1000" b="1" dirty="0">
              <a:solidFill>
                <a:schemeClr val="accent2">
                  <a:lumMod val="75000"/>
                </a:schemeClr>
              </a:solidFill>
              <a:latin typeface="Arial Narrow" panose="020B0606020202030204" pitchFamily="34" charset="0"/>
            </a:endParaRPr>
          </a:p>
        </p:txBody>
      </p:sp>
      <p:sp>
        <p:nvSpPr>
          <p:cNvPr id="4" name="BlokTextu 3">
            <a:extLst>
              <a:ext uri="{FF2B5EF4-FFF2-40B4-BE49-F238E27FC236}">
                <a16:creationId xmlns:a16="http://schemas.microsoft.com/office/drawing/2014/main" id="{961338A2-6BDA-42CF-93A7-62D64DE3C79E}"/>
              </a:ext>
            </a:extLst>
          </p:cNvPr>
          <p:cNvSpPr txBox="1"/>
          <p:nvPr/>
        </p:nvSpPr>
        <p:spPr>
          <a:xfrm>
            <a:off x="5741922" y="1457821"/>
            <a:ext cx="3913806" cy="3525902"/>
          </a:xfrm>
          <a:prstGeom prst="rect">
            <a:avLst/>
          </a:prstGeom>
          <a:noFill/>
        </p:spPr>
        <p:txBody>
          <a:bodyPr wrap="square">
            <a:spAutoFit/>
          </a:bodyPr>
          <a:lstStyle/>
          <a:p>
            <a:pPr algn="just">
              <a:lnSpc>
                <a:spcPct val="150000"/>
              </a:lnSpc>
            </a:pPr>
            <a:r>
              <a:rPr lang="sk-SK" sz="1000" i="1" dirty="0">
                <a:solidFill>
                  <a:schemeClr val="accent4">
                    <a:lumMod val="75000"/>
                  </a:schemeClr>
                </a:solidFill>
                <a:latin typeface="Arial Narrow" panose="020B0606020202030204" pitchFamily="34" charset="0"/>
              </a:rPr>
              <a:t>Poznáte na takýto prípad?</a:t>
            </a:r>
          </a:p>
          <a:p>
            <a:pPr algn="just">
              <a:lnSpc>
                <a:spcPct val="150000"/>
              </a:lnSpc>
            </a:pPr>
            <a:r>
              <a:rPr lang="sk-SK" sz="1000" i="1" dirty="0">
                <a:latin typeface="Arial Narrow" panose="020B0606020202030204" pitchFamily="34" charset="0"/>
              </a:rPr>
              <a:t>Spotrebiteľ zo susedného štátu si na webe obchodníka zakúpil prenosný počítač. Niekoľko dní po doručení píše obchodníkovi e-mail s tvrdením, že nefunguje, a žiada o vrátenie platby. Obchodník si nemyslí, že výrobok bol pri dodávke chybný.</a:t>
            </a:r>
          </a:p>
          <a:p>
            <a:pPr algn="just">
              <a:lnSpc>
                <a:spcPct val="150000"/>
              </a:lnSpc>
            </a:pPr>
            <a:endParaRPr lang="sk-SK" sz="1000" i="1" dirty="0">
              <a:latin typeface="Arial Narrow" panose="020B0606020202030204" pitchFamily="34" charset="0"/>
            </a:endParaRPr>
          </a:p>
          <a:p>
            <a:pPr algn="just">
              <a:lnSpc>
                <a:spcPct val="150000"/>
              </a:lnSpc>
            </a:pPr>
            <a:r>
              <a:rPr lang="sk-SK" sz="1000" i="1" dirty="0">
                <a:solidFill>
                  <a:schemeClr val="accent4">
                    <a:lumMod val="75000"/>
                  </a:schemeClr>
                </a:solidFill>
                <a:latin typeface="Arial Narrow" panose="020B0606020202030204" pitchFamily="34" charset="0"/>
              </a:rPr>
              <a:t>Jednoduché riešenie – naša rada</a:t>
            </a:r>
          </a:p>
          <a:p>
            <a:pPr algn="just">
              <a:lnSpc>
                <a:spcPct val="150000"/>
              </a:lnSpc>
            </a:pPr>
            <a:r>
              <a:rPr lang="sk-SK" sz="1000" i="1" dirty="0">
                <a:latin typeface="Arial Narrow" panose="020B0606020202030204" pitchFamily="34" charset="0"/>
              </a:rPr>
              <a:t>Tento spor možno postúpiť na ARS. Zvolený subjekt ARS vypočuje obe strany a navrhne riešenie. Táto služba bude poskytovaná bezplatne alebo za nominálny poplatok a strany nebudú musieť využiť právnika. Subjekt ARS môže nájsť a navrhnúť kompromisné riešenie, ktoré sa považuje za spravodlivé pre obidve strany. </a:t>
            </a:r>
          </a:p>
          <a:p>
            <a:pPr algn="just">
              <a:lnSpc>
                <a:spcPct val="150000"/>
              </a:lnSpc>
            </a:pPr>
            <a:endParaRPr lang="sk-SK" sz="1000" i="1" dirty="0">
              <a:latin typeface="Arial Narrow" panose="020B0606020202030204" pitchFamily="34" charset="0"/>
            </a:endParaRPr>
          </a:p>
          <a:p>
            <a:pPr algn="just">
              <a:lnSpc>
                <a:spcPct val="150000"/>
              </a:lnSpc>
            </a:pPr>
            <a:r>
              <a:rPr lang="sk-SK" sz="1000" i="1" dirty="0">
                <a:latin typeface="Arial Narrow" panose="020B0606020202030204" pitchFamily="34" charset="0"/>
              </a:rPr>
              <a:t>Napríklad obchodník môže súhlasiť s vrátením prenosného počítača alebo s opravou akýchkoľvek zistených chýb.</a:t>
            </a:r>
          </a:p>
        </p:txBody>
      </p:sp>
    </p:spTree>
    <p:extLst>
      <p:ext uri="{BB962C8B-B14F-4D97-AF65-F5344CB8AC3E}">
        <p14:creationId xmlns:p14="http://schemas.microsoft.com/office/powerpoint/2010/main" val="111589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a:extLst>
              <a:ext uri="{FF2B5EF4-FFF2-40B4-BE49-F238E27FC236}">
                <a16:creationId xmlns:a16="http://schemas.microsoft.com/office/drawing/2014/main" id="{FECBB60E-AE27-AB3E-8C81-F957CFFC6F14}"/>
              </a:ext>
            </a:extLst>
          </p:cNvPr>
          <p:cNvPicPr>
            <a:picLocks noChangeAspect="1"/>
          </p:cNvPicPr>
          <p:nvPr/>
        </p:nvPicPr>
        <p:blipFill>
          <a:blip r:embed="rId2"/>
          <a:stretch>
            <a:fillRect/>
          </a:stretch>
        </p:blipFill>
        <p:spPr>
          <a:xfrm>
            <a:off x="411455" y="5892527"/>
            <a:ext cx="883965" cy="630968"/>
          </a:xfrm>
          <a:prstGeom prst="rect">
            <a:avLst/>
          </a:prstGeom>
        </p:spPr>
      </p:pic>
      <p:sp>
        <p:nvSpPr>
          <p:cNvPr id="4" name="BlokTextu 3">
            <a:extLst>
              <a:ext uri="{FF2B5EF4-FFF2-40B4-BE49-F238E27FC236}">
                <a16:creationId xmlns:a16="http://schemas.microsoft.com/office/drawing/2014/main" id="{33D6FAEE-7144-84E6-AB2F-6EE5BD337850}"/>
              </a:ext>
            </a:extLst>
          </p:cNvPr>
          <p:cNvSpPr txBox="1"/>
          <p:nvPr/>
        </p:nvSpPr>
        <p:spPr>
          <a:xfrm>
            <a:off x="1295420" y="6189108"/>
            <a:ext cx="9466724" cy="334387"/>
          </a:xfrm>
          <a:prstGeom prst="rect">
            <a:avLst/>
          </a:prstGeom>
          <a:noFill/>
        </p:spPr>
        <p:txBody>
          <a:bodyPr wrap="square">
            <a:spAutoFit/>
          </a:bodyPr>
          <a:lstStyle/>
          <a:p>
            <a:pPr algn="just">
              <a:lnSpc>
                <a:spcPct val="150000"/>
              </a:lnSpc>
            </a:pPr>
            <a:r>
              <a:rPr lang="sk-SK" sz="1200" dirty="0">
                <a:solidFill>
                  <a:srgbClr val="0070C0"/>
                </a:solidFill>
                <a:latin typeface="Arial Narrow" panose="020B0606020202030204" pitchFamily="34" charset="0"/>
              </a:rPr>
              <a:t>PROJEKT / ADR - Cesta vpred financuje program EÚ Single </a:t>
            </a:r>
            <a:r>
              <a:rPr lang="sk-SK" sz="1200" dirty="0" err="1">
                <a:solidFill>
                  <a:srgbClr val="0070C0"/>
                </a:solidFill>
                <a:latin typeface="Arial Narrow" panose="020B0606020202030204" pitchFamily="34" charset="0"/>
              </a:rPr>
              <a:t>Market</a:t>
            </a:r>
            <a:r>
              <a:rPr lang="sk-SK" sz="1200" dirty="0">
                <a:solidFill>
                  <a:srgbClr val="0070C0"/>
                </a:solidFill>
                <a:latin typeface="Arial Narrow" panose="020B0606020202030204" pitchFamily="34" charset="0"/>
              </a:rPr>
              <a:t> </a:t>
            </a:r>
            <a:r>
              <a:rPr lang="sk-SK" sz="1200" dirty="0" err="1">
                <a:solidFill>
                  <a:srgbClr val="0070C0"/>
                </a:solidFill>
                <a:latin typeface="Arial Narrow" panose="020B0606020202030204" pitchFamily="34" charset="0"/>
              </a:rPr>
              <a:t>Programme</a:t>
            </a:r>
            <a:r>
              <a:rPr lang="sk-SK" sz="1200" dirty="0">
                <a:solidFill>
                  <a:srgbClr val="0070C0"/>
                </a:solidFill>
                <a:latin typeface="Arial Narrow" panose="020B0606020202030204" pitchFamily="34" charset="0"/>
              </a:rPr>
              <a:t> (SMP </a:t>
            </a:r>
            <a:r>
              <a:rPr lang="sk-SK" sz="1200" dirty="0" err="1">
                <a:solidFill>
                  <a:srgbClr val="0070C0"/>
                </a:solidFill>
                <a:latin typeface="Arial Narrow" panose="020B0606020202030204" pitchFamily="34" charset="0"/>
              </a:rPr>
              <a:t>Consumers</a:t>
            </a:r>
            <a:r>
              <a:rPr lang="sk-SK" sz="1200" dirty="0">
                <a:solidFill>
                  <a:srgbClr val="0070C0"/>
                </a:solidFill>
                <a:latin typeface="Arial Narrow" panose="020B0606020202030204" pitchFamily="34" charset="0"/>
              </a:rPr>
              <a:t>) 2022  (EISMEA)</a:t>
            </a:r>
          </a:p>
        </p:txBody>
      </p:sp>
      <p:sp>
        <p:nvSpPr>
          <p:cNvPr id="6" name="BlokTextu 5">
            <a:extLst>
              <a:ext uri="{FF2B5EF4-FFF2-40B4-BE49-F238E27FC236}">
                <a16:creationId xmlns:a16="http://schemas.microsoft.com/office/drawing/2014/main" id="{912CF905-540B-D3C1-824B-C98F4E199197}"/>
              </a:ext>
            </a:extLst>
          </p:cNvPr>
          <p:cNvSpPr txBox="1"/>
          <p:nvPr/>
        </p:nvSpPr>
        <p:spPr>
          <a:xfrm>
            <a:off x="411455" y="653739"/>
            <a:ext cx="8888207" cy="4525983"/>
          </a:xfrm>
          <a:prstGeom prst="rect">
            <a:avLst/>
          </a:prstGeom>
          <a:noFill/>
        </p:spPr>
        <p:txBody>
          <a:bodyPr wrap="square">
            <a:spAutoFit/>
          </a:bodyPr>
          <a:lstStyle/>
          <a:p>
            <a:pPr algn="ctr">
              <a:lnSpc>
                <a:spcPct val="150000"/>
              </a:lnSpc>
            </a:pPr>
            <a:r>
              <a:rPr lang="sk-SK" sz="1100" b="1" u="sng" dirty="0">
                <a:solidFill>
                  <a:schemeClr val="accent2">
                    <a:lumMod val="75000"/>
                  </a:schemeClr>
                </a:solidFill>
                <a:latin typeface="Arial Narrow" panose="020B0606020202030204" pitchFamily="34" charset="0"/>
              </a:rPr>
              <a:t>Čo je to subjekt ARS</a:t>
            </a:r>
            <a:r>
              <a:rPr lang="sk-SK" sz="1100" b="1" dirty="0">
                <a:solidFill>
                  <a:schemeClr val="accent2">
                    <a:lumMod val="75000"/>
                  </a:schemeClr>
                </a:solidFill>
                <a:latin typeface="Arial Narrow" panose="020B0606020202030204" pitchFamily="34" charset="0"/>
              </a:rPr>
              <a:t>?</a:t>
            </a:r>
          </a:p>
          <a:p>
            <a:pPr algn="just">
              <a:lnSpc>
                <a:spcPct val="150000"/>
              </a:lnSpc>
            </a:pPr>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Subjekt ARS je nestranná organizácia, ktorá pomáha spotrebiteľom a obchodníkom riešiť spory bez toho, aby sa obrátili na súd. V mnohých európskych krajinách už nejaký čas existujú subjekty ARS, ako spotrebiteľské organizácie, rozhodcovské súdy, mediátori alebo aj ombudsmani. Problémom pri ARS v minulosti však bolo to, že v závislosti od štátu bolo ARS dostupné pre riešenie sporov iba v určitých odvetviach, ako napríklad cestovanie alebo dodávka energií. Okrem toho v minulosti neboli subjekty ARS úplne nezávislé a obdobne nie všetky z nich mali postupy priateľské k používateľom. Európska únia si bola vedomá výhod ARS pre spotrebiteľov aj obchodníkov. Vedela, že ARS by mohlo prispieť k zvyšovaniu dôvery v jednotný trh a prispieť tak k podpore rastu. Preto na riešenie problémov, ktoré existovali v súvislosti s ARS, prijala príslušnú legislatívu. </a:t>
            </a: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Smernica ARS nadobudla platnosť 9. júla 2015 a vzťahuje sa na:</a:t>
            </a:r>
          </a:p>
          <a:p>
            <a:pPr marL="171450" indent="-171450" algn="just">
              <a:lnSpc>
                <a:spcPct val="150000"/>
              </a:lnSpc>
              <a:buFont typeface="Wingdings" panose="05000000000000000000" pitchFamily="2" charset="2"/>
              <a:buChar char="q"/>
            </a:pPr>
            <a:r>
              <a:rPr lang="sk-SK" sz="1000" dirty="0">
                <a:latin typeface="Arial Narrow" panose="020B0606020202030204" pitchFamily="34" charset="0"/>
              </a:rPr>
              <a:t>všetky spotrebiteľské odvetvia (okrem zdravotníckej starostlivosti a verejných služieb vyššieho vzdelávania)</a:t>
            </a:r>
          </a:p>
          <a:p>
            <a:pPr marL="171450" indent="-171450" algn="just">
              <a:lnSpc>
                <a:spcPct val="150000"/>
              </a:lnSpc>
              <a:buFont typeface="Wingdings" panose="05000000000000000000" pitchFamily="2" charset="2"/>
              <a:buChar char="q"/>
            </a:pPr>
            <a:r>
              <a:rPr lang="sk-SK" sz="1000" dirty="0">
                <a:latin typeface="Arial Narrow" panose="020B0606020202030204" pitchFamily="34" charset="0"/>
              </a:rPr>
              <a:t>všetky štáty EU</a:t>
            </a:r>
          </a:p>
          <a:p>
            <a:pPr marL="171450" indent="-171450" algn="just">
              <a:lnSpc>
                <a:spcPct val="150000"/>
              </a:lnSpc>
              <a:buFont typeface="Wingdings" panose="05000000000000000000" pitchFamily="2" charset="2"/>
              <a:buChar char="q"/>
            </a:pPr>
            <a:r>
              <a:rPr lang="sk-SK" sz="1000" dirty="0">
                <a:latin typeface="Arial Narrow" panose="020B0606020202030204" pitchFamily="34" charset="0"/>
              </a:rPr>
              <a:t>služby uskutočnené on-line a off-line</a:t>
            </a: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Podľa právneho predpisu môže subjekt ARS požiadať príslušné ministerstvo o to, aby sa stal subjektom ARS. Ak je subjekt ARS notifikovaný podľa právnych predpisov, potom je zárukou, že spĺňa normy kvality týkajúce sa spravodlivosti, efektívnosti a dostupnosti. V celom module, ak sa spomína subjekt ARS, sa tým rozumie subjekt ARS, ktorý spĺňa požiadavky smernice EÚ a bol oznámený Európskej komisii.</a:t>
            </a:r>
          </a:p>
          <a:p>
            <a:pPr algn="just">
              <a:lnSpc>
                <a:spcPct val="150000"/>
              </a:lnSpc>
            </a:pPr>
            <a:endParaRPr lang="sk-SK" sz="1100" dirty="0">
              <a:latin typeface="Arial Narrow" panose="020B0606020202030204" pitchFamily="34" charset="0"/>
            </a:endParaRPr>
          </a:p>
          <a:p>
            <a:pPr algn="just"/>
            <a:r>
              <a:rPr lang="sk-SK" sz="1200" dirty="0">
                <a:latin typeface="Arial Narrow" panose="020B0606020202030204" pitchFamily="34" charset="0"/>
              </a:rPr>
              <a:t>____________________________________________</a:t>
            </a:r>
          </a:p>
          <a:p>
            <a:pPr algn="just">
              <a:lnSpc>
                <a:spcPct val="150000"/>
              </a:lnSpc>
            </a:pPr>
            <a:r>
              <a:rPr lang="sk-SK" sz="1000" dirty="0">
                <a:latin typeface="Arial Narrow" panose="020B0606020202030204" pitchFamily="34" charset="0"/>
              </a:rPr>
              <a:t>SMERNICA EURÓPSKEHO PARLAMENTU A RADY 2013/11/EÚ z 21. mája 2013 o alternatívnom riešení spotrebiteľských sporov a o zmene a doplnení nariadenia (ES) č. 2006/2004 a smernice 2009/22/ES</a:t>
            </a:r>
          </a:p>
        </p:txBody>
      </p:sp>
      <p:pic>
        <p:nvPicPr>
          <p:cNvPr id="7" name="Obrázok 6">
            <a:extLst>
              <a:ext uri="{FF2B5EF4-FFF2-40B4-BE49-F238E27FC236}">
                <a16:creationId xmlns:a16="http://schemas.microsoft.com/office/drawing/2014/main" id="{3AD6B263-1395-EB3D-394C-8CC74F7C9639}"/>
              </a:ext>
            </a:extLst>
          </p:cNvPr>
          <p:cNvPicPr>
            <a:picLocks noChangeAspect="1"/>
          </p:cNvPicPr>
          <p:nvPr/>
        </p:nvPicPr>
        <p:blipFill>
          <a:blip r:embed="rId3"/>
          <a:stretch>
            <a:fillRect/>
          </a:stretch>
        </p:blipFill>
        <p:spPr>
          <a:xfrm>
            <a:off x="185883" y="206736"/>
            <a:ext cx="225572" cy="213378"/>
          </a:xfrm>
          <a:prstGeom prst="rect">
            <a:avLst/>
          </a:prstGeom>
        </p:spPr>
      </p:pic>
      <p:sp>
        <p:nvSpPr>
          <p:cNvPr id="9" name="BlokTextu 8">
            <a:extLst>
              <a:ext uri="{FF2B5EF4-FFF2-40B4-BE49-F238E27FC236}">
                <a16:creationId xmlns:a16="http://schemas.microsoft.com/office/drawing/2014/main" id="{9FF4C72F-3BC3-9806-21B2-AD0AF72902D7}"/>
              </a:ext>
            </a:extLst>
          </p:cNvPr>
          <p:cNvSpPr txBox="1"/>
          <p:nvPr/>
        </p:nvSpPr>
        <p:spPr>
          <a:xfrm>
            <a:off x="417551" y="206736"/>
            <a:ext cx="6094476" cy="261610"/>
          </a:xfrm>
          <a:prstGeom prst="rect">
            <a:avLst/>
          </a:prstGeom>
          <a:noFill/>
        </p:spPr>
        <p:txBody>
          <a:bodyPr wrap="square">
            <a:spAutoFit/>
          </a:bodyPr>
          <a:lstStyle/>
          <a:p>
            <a:r>
              <a:rPr lang="pl-PL" sz="1100" dirty="0">
                <a:solidFill>
                  <a:srgbClr val="0070C0"/>
                </a:solidFill>
                <a:latin typeface="Arial Narrow" panose="020B0606020202030204" pitchFamily="34" charset="0"/>
              </a:rPr>
              <a:t>Združenie na ochranu práv občana – AVES</a:t>
            </a:r>
          </a:p>
        </p:txBody>
      </p:sp>
    </p:spTree>
    <p:extLst>
      <p:ext uri="{BB962C8B-B14F-4D97-AF65-F5344CB8AC3E}">
        <p14:creationId xmlns:p14="http://schemas.microsoft.com/office/powerpoint/2010/main" val="2192807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a:extLst>
              <a:ext uri="{FF2B5EF4-FFF2-40B4-BE49-F238E27FC236}">
                <a16:creationId xmlns:a16="http://schemas.microsoft.com/office/drawing/2014/main" id="{FECBB60E-AE27-AB3E-8C81-F957CFFC6F14}"/>
              </a:ext>
            </a:extLst>
          </p:cNvPr>
          <p:cNvPicPr>
            <a:picLocks noChangeAspect="1"/>
          </p:cNvPicPr>
          <p:nvPr/>
        </p:nvPicPr>
        <p:blipFill>
          <a:blip r:embed="rId2"/>
          <a:stretch>
            <a:fillRect/>
          </a:stretch>
        </p:blipFill>
        <p:spPr>
          <a:xfrm>
            <a:off x="411454" y="5971892"/>
            <a:ext cx="905617" cy="679372"/>
          </a:xfrm>
          <a:prstGeom prst="rect">
            <a:avLst/>
          </a:prstGeom>
        </p:spPr>
      </p:pic>
      <p:sp>
        <p:nvSpPr>
          <p:cNvPr id="4" name="BlokTextu 3">
            <a:extLst>
              <a:ext uri="{FF2B5EF4-FFF2-40B4-BE49-F238E27FC236}">
                <a16:creationId xmlns:a16="http://schemas.microsoft.com/office/drawing/2014/main" id="{33D6FAEE-7144-84E6-AB2F-6EE5BD337850}"/>
              </a:ext>
            </a:extLst>
          </p:cNvPr>
          <p:cNvSpPr txBox="1"/>
          <p:nvPr/>
        </p:nvSpPr>
        <p:spPr>
          <a:xfrm>
            <a:off x="1317071" y="6311578"/>
            <a:ext cx="9684886" cy="334387"/>
          </a:xfrm>
          <a:prstGeom prst="rect">
            <a:avLst/>
          </a:prstGeom>
          <a:noFill/>
        </p:spPr>
        <p:txBody>
          <a:bodyPr wrap="square">
            <a:spAutoFit/>
          </a:bodyPr>
          <a:lstStyle/>
          <a:p>
            <a:pPr algn="just">
              <a:lnSpc>
                <a:spcPct val="150000"/>
              </a:lnSpc>
            </a:pPr>
            <a:r>
              <a:rPr lang="sk-SK" sz="1200" dirty="0">
                <a:solidFill>
                  <a:srgbClr val="0070C0"/>
                </a:solidFill>
                <a:latin typeface="Arial Narrow" panose="020B0606020202030204" pitchFamily="34" charset="0"/>
              </a:rPr>
              <a:t>PROJEKT / ADR - Cesta vpred financuje program EÚ Single </a:t>
            </a:r>
            <a:r>
              <a:rPr lang="sk-SK" sz="1200" dirty="0" err="1">
                <a:solidFill>
                  <a:srgbClr val="0070C0"/>
                </a:solidFill>
                <a:latin typeface="Arial Narrow" panose="020B0606020202030204" pitchFamily="34" charset="0"/>
              </a:rPr>
              <a:t>Market</a:t>
            </a:r>
            <a:r>
              <a:rPr lang="sk-SK" sz="1200" dirty="0">
                <a:solidFill>
                  <a:srgbClr val="0070C0"/>
                </a:solidFill>
                <a:latin typeface="Arial Narrow" panose="020B0606020202030204" pitchFamily="34" charset="0"/>
              </a:rPr>
              <a:t> </a:t>
            </a:r>
            <a:r>
              <a:rPr lang="sk-SK" sz="1200" dirty="0" err="1">
                <a:solidFill>
                  <a:srgbClr val="0070C0"/>
                </a:solidFill>
                <a:latin typeface="Arial Narrow" panose="020B0606020202030204" pitchFamily="34" charset="0"/>
              </a:rPr>
              <a:t>Programme</a:t>
            </a:r>
            <a:r>
              <a:rPr lang="sk-SK" sz="1200" dirty="0">
                <a:solidFill>
                  <a:srgbClr val="0070C0"/>
                </a:solidFill>
                <a:latin typeface="Arial Narrow" panose="020B0606020202030204" pitchFamily="34" charset="0"/>
              </a:rPr>
              <a:t> (SMP </a:t>
            </a:r>
            <a:r>
              <a:rPr lang="sk-SK" sz="1200" dirty="0" err="1">
                <a:solidFill>
                  <a:srgbClr val="0070C0"/>
                </a:solidFill>
                <a:latin typeface="Arial Narrow" panose="020B0606020202030204" pitchFamily="34" charset="0"/>
              </a:rPr>
              <a:t>Consumers</a:t>
            </a:r>
            <a:r>
              <a:rPr lang="sk-SK" sz="1200" dirty="0">
                <a:solidFill>
                  <a:srgbClr val="0070C0"/>
                </a:solidFill>
                <a:latin typeface="Arial Narrow" panose="020B0606020202030204" pitchFamily="34" charset="0"/>
              </a:rPr>
              <a:t>) 2022  (EISMEA)</a:t>
            </a:r>
          </a:p>
        </p:txBody>
      </p:sp>
      <p:pic>
        <p:nvPicPr>
          <p:cNvPr id="7" name="Obrázok 6">
            <a:extLst>
              <a:ext uri="{FF2B5EF4-FFF2-40B4-BE49-F238E27FC236}">
                <a16:creationId xmlns:a16="http://schemas.microsoft.com/office/drawing/2014/main" id="{3AD6B263-1395-EB3D-394C-8CC74F7C9639}"/>
              </a:ext>
            </a:extLst>
          </p:cNvPr>
          <p:cNvPicPr>
            <a:picLocks noChangeAspect="1"/>
          </p:cNvPicPr>
          <p:nvPr/>
        </p:nvPicPr>
        <p:blipFill>
          <a:blip r:embed="rId3"/>
          <a:stretch>
            <a:fillRect/>
          </a:stretch>
        </p:blipFill>
        <p:spPr>
          <a:xfrm>
            <a:off x="185883" y="206736"/>
            <a:ext cx="225572" cy="213378"/>
          </a:xfrm>
          <a:prstGeom prst="rect">
            <a:avLst/>
          </a:prstGeom>
        </p:spPr>
      </p:pic>
      <p:sp>
        <p:nvSpPr>
          <p:cNvPr id="9" name="BlokTextu 8">
            <a:extLst>
              <a:ext uri="{FF2B5EF4-FFF2-40B4-BE49-F238E27FC236}">
                <a16:creationId xmlns:a16="http://schemas.microsoft.com/office/drawing/2014/main" id="{9FF4C72F-3BC3-9806-21B2-AD0AF72902D7}"/>
              </a:ext>
            </a:extLst>
          </p:cNvPr>
          <p:cNvSpPr txBox="1"/>
          <p:nvPr/>
        </p:nvSpPr>
        <p:spPr>
          <a:xfrm>
            <a:off x="417551" y="206736"/>
            <a:ext cx="6094476" cy="261610"/>
          </a:xfrm>
          <a:prstGeom prst="rect">
            <a:avLst/>
          </a:prstGeom>
          <a:noFill/>
        </p:spPr>
        <p:txBody>
          <a:bodyPr wrap="square">
            <a:spAutoFit/>
          </a:bodyPr>
          <a:lstStyle/>
          <a:p>
            <a:r>
              <a:rPr lang="pl-PL" sz="1100" dirty="0">
                <a:solidFill>
                  <a:srgbClr val="0070C0"/>
                </a:solidFill>
                <a:latin typeface="Arial Narrow" panose="020B0606020202030204" pitchFamily="34" charset="0"/>
              </a:rPr>
              <a:t>Združenie na ochranu práv občana – AVES</a:t>
            </a:r>
          </a:p>
        </p:txBody>
      </p:sp>
      <p:sp>
        <p:nvSpPr>
          <p:cNvPr id="12" name="BlokTextu 11">
            <a:extLst>
              <a:ext uri="{FF2B5EF4-FFF2-40B4-BE49-F238E27FC236}">
                <a16:creationId xmlns:a16="http://schemas.microsoft.com/office/drawing/2014/main" id="{7232D4A2-B429-829D-1963-BAE001940A2F}"/>
              </a:ext>
            </a:extLst>
          </p:cNvPr>
          <p:cNvSpPr txBox="1"/>
          <p:nvPr/>
        </p:nvSpPr>
        <p:spPr>
          <a:xfrm>
            <a:off x="411454" y="546310"/>
            <a:ext cx="4605162" cy="5164619"/>
          </a:xfrm>
          <a:prstGeom prst="rect">
            <a:avLst/>
          </a:prstGeom>
          <a:noFill/>
        </p:spPr>
        <p:txBody>
          <a:bodyPr wrap="square">
            <a:spAutoFit/>
          </a:bodyPr>
          <a:lstStyle/>
          <a:p>
            <a:pPr algn="ctr">
              <a:lnSpc>
                <a:spcPct val="150000"/>
              </a:lnSpc>
            </a:pPr>
            <a:r>
              <a:rPr lang="sk-SK" sz="1100" b="1" u="sng" dirty="0">
                <a:solidFill>
                  <a:schemeClr val="accent2">
                    <a:lumMod val="75000"/>
                  </a:schemeClr>
                </a:solidFill>
                <a:latin typeface="Arial Narrow" panose="020B0606020202030204" pitchFamily="34" charset="0"/>
              </a:rPr>
              <a:t>Aké základné normy musia dodržiavať notifikované subjekty ARS</a:t>
            </a:r>
            <a:r>
              <a:rPr lang="sk-SK" sz="1100" b="1" dirty="0">
                <a:solidFill>
                  <a:schemeClr val="accent2">
                    <a:lumMod val="75000"/>
                  </a:schemeClr>
                </a:solidFill>
                <a:latin typeface="Arial Narrow" panose="020B0606020202030204" pitchFamily="34" charset="0"/>
              </a:rPr>
              <a:t>?</a:t>
            </a:r>
          </a:p>
          <a:p>
            <a:pPr algn="just">
              <a:lnSpc>
                <a:spcPct val="150000"/>
              </a:lnSpc>
            </a:pPr>
            <a:r>
              <a:rPr lang="sk-SK" sz="1000" dirty="0">
                <a:latin typeface="Arial Narrow" panose="020B0606020202030204" pitchFamily="34" charset="0"/>
              </a:rPr>
              <a:t>Subjekty ARS, ktoré sú notifikované podľa podmienok smernice pre ARS, musia spĺňať nasledujúce štandardy:</a:t>
            </a:r>
          </a:p>
          <a:p>
            <a:pPr algn="just"/>
            <a:endParaRPr lang="sk-SK" sz="1000" dirty="0">
              <a:latin typeface="Arial Narrow" panose="020B0606020202030204" pitchFamily="34" charset="0"/>
            </a:endParaRPr>
          </a:p>
          <a:p>
            <a:pPr algn="just">
              <a:lnSpc>
                <a:spcPct val="150000"/>
              </a:lnSpc>
            </a:pPr>
            <a:r>
              <a:rPr lang="sk-SK" sz="1000" b="1" dirty="0">
                <a:solidFill>
                  <a:srgbClr val="0070C0"/>
                </a:solidFill>
                <a:latin typeface="Arial Narrow" panose="020B0606020202030204" pitchFamily="34" charset="0"/>
              </a:rPr>
              <a:t>Sú nestranné</a:t>
            </a:r>
          </a:p>
          <a:p>
            <a:pPr algn="just">
              <a:lnSpc>
                <a:spcPct val="150000"/>
              </a:lnSpc>
            </a:pPr>
            <a:r>
              <a:rPr lang="sk-SK" sz="1000" dirty="0">
                <a:latin typeface="Arial Narrow" panose="020B0606020202030204" pitchFamily="34" charset="0"/>
              </a:rPr>
              <a:t>Notifikované subjekty ARS sú nezávislé a nestranné. V niektorých prípadoch môžu mať obchodníci možnosť financovať schválené subjekty ARS, ale iba za prísnych podmienok, ktoré zaručia nestrannosť procesu riešenia sporov.</a:t>
            </a:r>
          </a:p>
          <a:p>
            <a:pPr algn="just"/>
            <a:endParaRPr lang="sk-SK" sz="1000" dirty="0">
              <a:latin typeface="Arial Narrow" panose="020B0606020202030204" pitchFamily="34" charset="0"/>
            </a:endParaRPr>
          </a:p>
          <a:p>
            <a:pPr algn="just">
              <a:lnSpc>
                <a:spcPct val="150000"/>
              </a:lnSpc>
            </a:pPr>
            <a:r>
              <a:rPr lang="sk-SK" sz="1000" b="1" dirty="0">
                <a:solidFill>
                  <a:srgbClr val="0070C0"/>
                </a:solidFill>
                <a:latin typeface="Arial Narrow" panose="020B0606020202030204" pitchFamily="34" charset="0"/>
              </a:rPr>
              <a:t>Sú kompetentné</a:t>
            </a:r>
          </a:p>
          <a:p>
            <a:pPr algn="just">
              <a:lnSpc>
                <a:spcPct val="150000"/>
              </a:lnSpc>
            </a:pPr>
            <a:r>
              <a:rPr lang="sk-SK" sz="1000" dirty="0">
                <a:latin typeface="Arial Narrow" panose="020B0606020202030204" pitchFamily="34" charset="0"/>
              </a:rPr>
              <a:t>Notifikované subjekty ARS sú odborníkom v oblasti postupu ARS, aby poskytované služby mohli byť spravodlivé a efektívne. Sú tiež odborníkmi na hmotné právo v oblastiach v ktorých pracujú (</a:t>
            </a:r>
            <a:r>
              <a:rPr lang="sk-SK" sz="1000" i="1" dirty="0">
                <a:latin typeface="Arial Narrow" panose="020B0606020202030204" pitchFamily="34" charset="0"/>
              </a:rPr>
              <a:t>napríklad: subjekt ARS, ktorý sa zaoberá spotrebiteľskými spormi týkajúcimi sa práv cestujúcich v leteckej doprave, pozná zákony v tejto oblasti</a:t>
            </a:r>
            <a:r>
              <a:rPr lang="sk-SK" sz="1000" dirty="0">
                <a:latin typeface="Arial Narrow" panose="020B0606020202030204" pitchFamily="34" charset="0"/>
              </a:rPr>
              <a:t>).</a:t>
            </a:r>
          </a:p>
          <a:p>
            <a:pPr algn="just"/>
            <a:endParaRPr lang="sk-SK" sz="1000" dirty="0">
              <a:latin typeface="Arial Narrow" panose="020B0606020202030204" pitchFamily="34" charset="0"/>
            </a:endParaRPr>
          </a:p>
          <a:p>
            <a:pPr algn="just">
              <a:lnSpc>
                <a:spcPct val="150000"/>
              </a:lnSpc>
            </a:pPr>
            <a:r>
              <a:rPr lang="sk-SK" sz="1000" b="1" dirty="0">
                <a:solidFill>
                  <a:srgbClr val="0070C0"/>
                </a:solidFill>
                <a:latin typeface="Arial Narrow" panose="020B0606020202030204" pitchFamily="34" charset="0"/>
              </a:rPr>
              <a:t>Sú cenovo dostupné</a:t>
            </a:r>
          </a:p>
          <a:p>
            <a:pPr algn="just">
              <a:lnSpc>
                <a:spcPct val="150000"/>
              </a:lnSpc>
            </a:pPr>
            <a:r>
              <a:rPr lang="sk-SK" sz="1000" dirty="0">
                <a:latin typeface="Arial Narrow" panose="020B0606020202030204" pitchFamily="34" charset="0"/>
              </a:rPr>
              <a:t>Notifikované subjekty ARS musia poskytovať svoje služby bezplatne alebo za nominálny poplatok.</a:t>
            </a:r>
          </a:p>
          <a:p>
            <a:pPr algn="just"/>
            <a:endParaRPr lang="sk-SK" sz="1000" dirty="0">
              <a:latin typeface="Arial Narrow" panose="020B0606020202030204" pitchFamily="34" charset="0"/>
            </a:endParaRPr>
          </a:p>
          <a:p>
            <a:pPr algn="just">
              <a:lnSpc>
                <a:spcPct val="150000"/>
              </a:lnSpc>
            </a:pPr>
            <a:r>
              <a:rPr lang="sk-SK" sz="1000" dirty="0">
                <a:solidFill>
                  <a:srgbClr val="0070C0"/>
                </a:solidFill>
                <a:latin typeface="Arial Narrow" panose="020B0606020202030204" pitchFamily="34" charset="0"/>
              </a:rPr>
              <a:t>Sú efektívne</a:t>
            </a:r>
          </a:p>
          <a:p>
            <a:pPr algn="just">
              <a:lnSpc>
                <a:spcPct val="150000"/>
              </a:lnSpc>
            </a:pPr>
            <a:r>
              <a:rPr lang="sk-SK" sz="1000" dirty="0">
                <a:latin typeface="Arial Narrow" panose="020B0606020202030204" pitchFamily="34" charset="0"/>
              </a:rPr>
              <a:t>Notifikované subjekty ARS by mali prípad ukončiť do 90 dní (</a:t>
            </a:r>
            <a:r>
              <a:rPr lang="sk-SK" sz="1000" i="1" dirty="0">
                <a:latin typeface="Arial Narrow" panose="020B0606020202030204" pitchFamily="34" charset="0"/>
              </a:rPr>
              <a:t>s výnimkou mimoriadne zložitých sporov, ktoré môžu trvať dlhšie</a:t>
            </a:r>
            <a:r>
              <a:rPr lang="sk-SK" sz="1000" dirty="0">
                <a:latin typeface="Arial Narrow" panose="020B0606020202030204" pitchFamily="34" charset="0"/>
              </a:rPr>
              <a:t>). Nemalo by byť pre obchodníka alebo pre spotrebiteľa nutné, aby fyzicky absolvovali proces. Obchodník ani spotrebiteľ nebudú musieť využívať právnika.</a:t>
            </a:r>
          </a:p>
        </p:txBody>
      </p:sp>
      <p:sp>
        <p:nvSpPr>
          <p:cNvPr id="5" name="BlokTextu 4">
            <a:extLst>
              <a:ext uri="{FF2B5EF4-FFF2-40B4-BE49-F238E27FC236}">
                <a16:creationId xmlns:a16="http://schemas.microsoft.com/office/drawing/2014/main" id="{DA83ECA5-3832-1830-3A85-62BFCBDF27EA}"/>
              </a:ext>
            </a:extLst>
          </p:cNvPr>
          <p:cNvSpPr txBox="1"/>
          <p:nvPr/>
        </p:nvSpPr>
        <p:spPr>
          <a:xfrm>
            <a:off x="5468086" y="2860462"/>
            <a:ext cx="4078585" cy="2294603"/>
          </a:xfrm>
          <a:prstGeom prst="rect">
            <a:avLst/>
          </a:prstGeom>
          <a:noFill/>
        </p:spPr>
        <p:txBody>
          <a:bodyPr wrap="square">
            <a:spAutoFit/>
          </a:bodyPr>
          <a:lstStyle/>
          <a:p>
            <a:pPr algn="just">
              <a:lnSpc>
                <a:spcPct val="150000"/>
              </a:lnSpc>
            </a:pPr>
            <a:r>
              <a:rPr lang="sk-SK" sz="1000" i="1" dirty="0">
                <a:solidFill>
                  <a:schemeClr val="accent4">
                    <a:lumMod val="50000"/>
                  </a:schemeClr>
                </a:solidFill>
                <a:latin typeface="Arial Narrow" panose="020B0606020202030204" pitchFamily="34" charset="0"/>
              </a:rPr>
              <a:t>Prípadová štúdia: </a:t>
            </a:r>
            <a:r>
              <a:rPr lang="sk-SK" sz="1000" i="1" dirty="0">
                <a:latin typeface="Arial Narrow" panose="020B0606020202030204" pitchFamily="34" charset="0"/>
              </a:rPr>
              <a:t>Ombudsman pre nábytok vo Veľkej Británii uverejňuje nielen štatistiky a zoznam abonentov z radov maloobchodných predajcov, ale aj rôzne príručky pre spotrebiteľov aj pre spoločnosti.</a:t>
            </a:r>
          </a:p>
          <a:p>
            <a:pPr algn="just"/>
            <a:endParaRPr lang="sk-SK" sz="1000" i="1" dirty="0">
              <a:latin typeface="Arial Narrow" panose="020B0606020202030204" pitchFamily="34" charset="0"/>
            </a:endParaRPr>
          </a:p>
          <a:p>
            <a:pPr algn="just">
              <a:lnSpc>
                <a:spcPct val="150000"/>
              </a:lnSpc>
            </a:pPr>
            <a:r>
              <a:rPr lang="sk-SK" sz="1000" dirty="0">
                <a:latin typeface="Arial Narrow" panose="020B0606020202030204" pitchFamily="34" charset="0"/>
              </a:rPr>
              <a:t>Ide o základné štandardy, ktoré musia dodržiavať všetky notifikované subjekty ARS. Nie všetky subjekty ARS však pracujú rovnakým spôsobom. Okrem vyššie uvedených noriem musia niektoré subjekty ARS dodržiavať ďalšie štandardy z dôvodu podnikateľského sektora, s ktorým sa zaoberajú, alebo členského štátu EÚ, v ktorom majú svoje sídlo. Tiež rôzne subjekty ARS na riešenie sporov používajú rôzne techniky. </a:t>
            </a:r>
          </a:p>
        </p:txBody>
      </p:sp>
      <p:sp>
        <p:nvSpPr>
          <p:cNvPr id="8" name="BlokTextu 7">
            <a:extLst>
              <a:ext uri="{FF2B5EF4-FFF2-40B4-BE49-F238E27FC236}">
                <a16:creationId xmlns:a16="http://schemas.microsoft.com/office/drawing/2014/main" id="{12A3F206-C102-ED61-0357-9EC6943737DC}"/>
              </a:ext>
            </a:extLst>
          </p:cNvPr>
          <p:cNvSpPr txBox="1"/>
          <p:nvPr/>
        </p:nvSpPr>
        <p:spPr>
          <a:xfrm>
            <a:off x="5468087" y="760006"/>
            <a:ext cx="4078585" cy="2063770"/>
          </a:xfrm>
          <a:prstGeom prst="rect">
            <a:avLst/>
          </a:prstGeom>
          <a:noFill/>
        </p:spPr>
        <p:txBody>
          <a:bodyPr wrap="square">
            <a:spAutoFit/>
          </a:bodyPr>
          <a:lstStyle/>
          <a:p>
            <a:pPr algn="just">
              <a:lnSpc>
                <a:spcPct val="150000"/>
              </a:lnSpc>
            </a:pPr>
            <a:r>
              <a:rPr lang="sk-SK" sz="1000" b="1" dirty="0">
                <a:solidFill>
                  <a:srgbClr val="0070C0"/>
                </a:solidFill>
                <a:latin typeface="Arial Narrow" panose="020B0606020202030204" pitchFamily="34" charset="0"/>
              </a:rPr>
              <a:t>Sú transparentné</a:t>
            </a:r>
          </a:p>
          <a:p>
            <a:pPr algn="just">
              <a:lnSpc>
                <a:spcPct val="150000"/>
              </a:lnSpc>
            </a:pPr>
            <a:r>
              <a:rPr lang="sk-SK" sz="1000" dirty="0">
                <a:latin typeface="Arial Narrow" panose="020B0606020202030204" pitchFamily="34" charset="0"/>
              </a:rPr>
              <a:t>Notifikované subjekty ARS vedú evidenciu:</a:t>
            </a:r>
          </a:p>
          <a:p>
            <a:pPr marL="171450" indent="-171450" algn="just">
              <a:lnSpc>
                <a:spcPct val="150000"/>
              </a:lnSpc>
              <a:buFont typeface="Arial" panose="020B0604020202020204" pitchFamily="34" charset="0"/>
              <a:buChar char="•"/>
            </a:pPr>
            <a:r>
              <a:rPr lang="sk-SK" sz="1000" dirty="0">
                <a:latin typeface="Arial Narrow" panose="020B0606020202030204" pitchFamily="34" charset="0"/>
              </a:rPr>
              <a:t>o spotrebiteľoch a obchodníkoch, ktorí sú účastníkmi sporu</a:t>
            </a:r>
          </a:p>
          <a:p>
            <a:pPr marL="171450" indent="-171450" algn="just">
              <a:lnSpc>
                <a:spcPct val="150000"/>
              </a:lnSpc>
              <a:buFont typeface="Arial" panose="020B0604020202020204" pitchFamily="34" charset="0"/>
              <a:buChar char="•"/>
            </a:pPr>
            <a:r>
              <a:rPr lang="sk-SK" sz="1000" dirty="0">
                <a:latin typeface="Arial Narrow" panose="020B0606020202030204" pitchFamily="34" charset="0"/>
              </a:rPr>
              <a:t>o postupoch, ktoré používajú </a:t>
            </a:r>
          </a:p>
          <a:p>
            <a:pPr marL="171450" indent="-171450" algn="just">
              <a:lnSpc>
                <a:spcPct val="150000"/>
              </a:lnSpc>
              <a:buFont typeface="Arial" panose="020B0604020202020204" pitchFamily="34" charset="0"/>
              <a:buChar char="•"/>
            </a:pPr>
            <a:r>
              <a:rPr lang="sk-SK" sz="1000" dirty="0">
                <a:latin typeface="Arial Narrow" panose="020B0606020202030204" pitchFamily="34" charset="0"/>
              </a:rPr>
              <a:t>o nákladoch (</a:t>
            </a:r>
            <a:r>
              <a:rPr lang="sk-SK" sz="1000" i="1" dirty="0">
                <a:latin typeface="Arial Narrow" panose="020B0606020202030204" pitchFamily="34" charset="0"/>
              </a:rPr>
              <a:t>ak im vzniknú</a:t>
            </a:r>
            <a:r>
              <a:rPr lang="sk-SK" sz="1000" dirty="0">
                <a:latin typeface="Arial Narrow" panose="020B0606020202030204" pitchFamily="34" charset="0"/>
              </a:rPr>
              <a:t>) </a:t>
            </a:r>
          </a:p>
          <a:p>
            <a:pPr marL="171450" indent="-171450" algn="just">
              <a:lnSpc>
                <a:spcPct val="150000"/>
              </a:lnSpc>
              <a:buFont typeface="Arial" panose="020B0604020202020204" pitchFamily="34" charset="0"/>
              <a:buChar char="•"/>
            </a:pPr>
            <a:r>
              <a:rPr lang="sk-SK" sz="1000" dirty="0">
                <a:latin typeface="Arial Narrow" panose="020B0606020202030204" pitchFamily="34" charset="0"/>
              </a:rPr>
              <a:t>o právnych dôsledkoch ich rozhodnutí </a:t>
            </a: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Subjekty ARS Sú tiež povinné zverejňovať výročné správy s informáciami o počte a povahe sporov, ktoré riešili alebo ktoré odmietli riešiť.</a:t>
            </a:r>
          </a:p>
        </p:txBody>
      </p:sp>
    </p:spTree>
    <p:extLst>
      <p:ext uri="{BB962C8B-B14F-4D97-AF65-F5344CB8AC3E}">
        <p14:creationId xmlns:p14="http://schemas.microsoft.com/office/powerpoint/2010/main" val="2513343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a:extLst>
              <a:ext uri="{FF2B5EF4-FFF2-40B4-BE49-F238E27FC236}">
                <a16:creationId xmlns:a16="http://schemas.microsoft.com/office/drawing/2014/main" id="{FECBB60E-AE27-AB3E-8C81-F957CFFC6F14}"/>
              </a:ext>
            </a:extLst>
          </p:cNvPr>
          <p:cNvPicPr>
            <a:picLocks noChangeAspect="1"/>
          </p:cNvPicPr>
          <p:nvPr/>
        </p:nvPicPr>
        <p:blipFill>
          <a:blip r:embed="rId2"/>
          <a:stretch>
            <a:fillRect/>
          </a:stretch>
        </p:blipFill>
        <p:spPr>
          <a:xfrm>
            <a:off x="411454" y="5963502"/>
            <a:ext cx="887908" cy="687762"/>
          </a:xfrm>
          <a:prstGeom prst="rect">
            <a:avLst/>
          </a:prstGeom>
        </p:spPr>
      </p:pic>
      <p:sp>
        <p:nvSpPr>
          <p:cNvPr id="4" name="BlokTextu 3">
            <a:extLst>
              <a:ext uri="{FF2B5EF4-FFF2-40B4-BE49-F238E27FC236}">
                <a16:creationId xmlns:a16="http://schemas.microsoft.com/office/drawing/2014/main" id="{33D6FAEE-7144-84E6-AB2F-6EE5BD337850}"/>
              </a:ext>
            </a:extLst>
          </p:cNvPr>
          <p:cNvSpPr txBox="1"/>
          <p:nvPr/>
        </p:nvSpPr>
        <p:spPr>
          <a:xfrm>
            <a:off x="1299362" y="6316877"/>
            <a:ext cx="8431867" cy="334387"/>
          </a:xfrm>
          <a:prstGeom prst="rect">
            <a:avLst/>
          </a:prstGeom>
          <a:noFill/>
        </p:spPr>
        <p:txBody>
          <a:bodyPr wrap="square">
            <a:spAutoFit/>
          </a:bodyPr>
          <a:lstStyle/>
          <a:p>
            <a:pPr algn="just">
              <a:lnSpc>
                <a:spcPct val="150000"/>
              </a:lnSpc>
            </a:pPr>
            <a:r>
              <a:rPr lang="sk-SK" sz="1200" dirty="0">
                <a:solidFill>
                  <a:srgbClr val="0070C0"/>
                </a:solidFill>
                <a:latin typeface="Arial Narrow" panose="020B0606020202030204" pitchFamily="34" charset="0"/>
              </a:rPr>
              <a:t>PROJEKT / ADR - Cesta vpred financuje program EÚ Single </a:t>
            </a:r>
            <a:r>
              <a:rPr lang="sk-SK" sz="1200" dirty="0" err="1">
                <a:solidFill>
                  <a:srgbClr val="0070C0"/>
                </a:solidFill>
                <a:latin typeface="Arial Narrow" panose="020B0606020202030204" pitchFamily="34" charset="0"/>
              </a:rPr>
              <a:t>Market</a:t>
            </a:r>
            <a:r>
              <a:rPr lang="sk-SK" sz="1200" dirty="0">
                <a:solidFill>
                  <a:srgbClr val="0070C0"/>
                </a:solidFill>
                <a:latin typeface="Arial Narrow" panose="020B0606020202030204" pitchFamily="34" charset="0"/>
              </a:rPr>
              <a:t> </a:t>
            </a:r>
            <a:r>
              <a:rPr lang="sk-SK" sz="1200" dirty="0" err="1">
                <a:solidFill>
                  <a:srgbClr val="0070C0"/>
                </a:solidFill>
                <a:latin typeface="Arial Narrow" panose="020B0606020202030204" pitchFamily="34" charset="0"/>
              </a:rPr>
              <a:t>Programme</a:t>
            </a:r>
            <a:r>
              <a:rPr lang="sk-SK" sz="1200" dirty="0">
                <a:solidFill>
                  <a:srgbClr val="0070C0"/>
                </a:solidFill>
                <a:latin typeface="Arial Narrow" panose="020B0606020202030204" pitchFamily="34" charset="0"/>
              </a:rPr>
              <a:t> (SMP </a:t>
            </a:r>
            <a:r>
              <a:rPr lang="sk-SK" sz="1200" dirty="0" err="1">
                <a:solidFill>
                  <a:srgbClr val="0070C0"/>
                </a:solidFill>
                <a:latin typeface="Arial Narrow" panose="020B0606020202030204" pitchFamily="34" charset="0"/>
              </a:rPr>
              <a:t>Consumers</a:t>
            </a:r>
            <a:r>
              <a:rPr lang="sk-SK" sz="1200" dirty="0">
                <a:solidFill>
                  <a:srgbClr val="0070C0"/>
                </a:solidFill>
                <a:latin typeface="Arial Narrow" panose="020B0606020202030204" pitchFamily="34" charset="0"/>
              </a:rPr>
              <a:t>) 2022  (EISMEA)</a:t>
            </a:r>
          </a:p>
        </p:txBody>
      </p:sp>
      <p:pic>
        <p:nvPicPr>
          <p:cNvPr id="7" name="Obrázok 6">
            <a:extLst>
              <a:ext uri="{FF2B5EF4-FFF2-40B4-BE49-F238E27FC236}">
                <a16:creationId xmlns:a16="http://schemas.microsoft.com/office/drawing/2014/main" id="{3AD6B263-1395-EB3D-394C-8CC74F7C9639}"/>
              </a:ext>
            </a:extLst>
          </p:cNvPr>
          <p:cNvPicPr>
            <a:picLocks noChangeAspect="1"/>
          </p:cNvPicPr>
          <p:nvPr/>
        </p:nvPicPr>
        <p:blipFill>
          <a:blip r:embed="rId3"/>
          <a:stretch>
            <a:fillRect/>
          </a:stretch>
        </p:blipFill>
        <p:spPr>
          <a:xfrm>
            <a:off x="185883" y="206736"/>
            <a:ext cx="225572" cy="213378"/>
          </a:xfrm>
          <a:prstGeom prst="rect">
            <a:avLst/>
          </a:prstGeom>
        </p:spPr>
      </p:pic>
      <p:sp>
        <p:nvSpPr>
          <p:cNvPr id="9" name="BlokTextu 8">
            <a:extLst>
              <a:ext uri="{FF2B5EF4-FFF2-40B4-BE49-F238E27FC236}">
                <a16:creationId xmlns:a16="http://schemas.microsoft.com/office/drawing/2014/main" id="{9FF4C72F-3BC3-9806-21B2-AD0AF72902D7}"/>
              </a:ext>
            </a:extLst>
          </p:cNvPr>
          <p:cNvSpPr txBox="1"/>
          <p:nvPr/>
        </p:nvSpPr>
        <p:spPr>
          <a:xfrm>
            <a:off x="417551" y="206736"/>
            <a:ext cx="6094476" cy="261610"/>
          </a:xfrm>
          <a:prstGeom prst="rect">
            <a:avLst/>
          </a:prstGeom>
          <a:noFill/>
        </p:spPr>
        <p:txBody>
          <a:bodyPr wrap="square">
            <a:spAutoFit/>
          </a:bodyPr>
          <a:lstStyle/>
          <a:p>
            <a:r>
              <a:rPr lang="pl-PL" sz="1100" dirty="0">
                <a:solidFill>
                  <a:srgbClr val="0070C0"/>
                </a:solidFill>
                <a:latin typeface="Arial Narrow" panose="020B0606020202030204" pitchFamily="34" charset="0"/>
              </a:rPr>
              <a:t>Združenie na ochranu práv občana – AVES</a:t>
            </a:r>
          </a:p>
        </p:txBody>
      </p:sp>
      <p:sp>
        <p:nvSpPr>
          <p:cNvPr id="12" name="BlokTextu 11">
            <a:extLst>
              <a:ext uri="{FF2B5EF4-FFF2-40B4-BE49-F238E27FC236}">
                <a16:creationId xmlns:a16="http://schemas.microsoft.com/office/drawing/2014/main" id="{7232D4A2-B429-829D-1963-BAE001940A2F}"/>
              </a:ext>
            </a:extLst>
          </p:cNvPr>
          <p:cNvSpPr txBox="1"/>
          <p:nvPr/>
        </p:nvSpPr>
        <p:spPr>
          <a:xfrm>
            <a:off x="411455" y="468346"/>
            <a:ext cx="4479328" cy="5103064"/>
          </a:xfrm>
          <a:prstGeom prst="rect">
            <a:avLst/>
          </a:prstGeom>
          <a:noFill/>
        </p:spPr>
        <p:txBody>
          <a:bodyPr wrap="square">
            <a:spAutoFit/>
          </a:bodyPr>
          <a:lstStyle/>
          <a:p>
            <a:pPr algn="ctr"/>
            <a:endParaRPr lang="sk-SK" sz="1100" b="1" dirty="0">
              <a:solidFill>
                <a:schemeClr val="accent6">
                  <a:lumMod val="75000"/>
                </a:schemeClr>
              </a:solidFill>
              <a:latin typeface="Arial Narrow" panose="020B0606020202030204" pitchFamily="34" charset="0"/>
            </a:endParaRPr>
          </a:p>
          <a:p>
            <a:pPr algn="ctr">
              <a:lnSpc>
                <a:spcPct val="150000"/>
              </a:lnSpc>
            </a:pPr>
            <a:r>
              <a:rPr lang="sk-SK" sz="1100" b="1" u="sng" dirty="0">
                <a:solidFill>
                  <a:schemeClr val="accent2">
                    <a:lumMod val="75000"/>
                  </a:schemeClr>
                </a:solidFill>
                <a:latin typeface="Arial Narrow" panose="020B0606020202030204" pitchFamily="34" charset="0"/>
              </a:rPr>
              <a:t>Aké sú modely ARS</a:t>
            </a:r>
            <a:r>
              <a:rPr lang="sk-SK" sz="1100" b="1" dirty="0">
                <a:solidFill>
                  <a:schemeClr val="accent2">
                    <a:lumMod val="75000"/>
                  </a:schemeClr>
                </a:solidFill>
                <a:latin typeface="Arial Narrow" panose="020B0606020202030204" pitchFamily="34" charset="0"/>
              </a:rPr>
              <a:t>?</a:t>
            </a:r>
          </a:p>
          <a:p>
            <a:pPr algn="just">
              <a:lnSpc>
                <a:spcPct val="150000"/>
              </a:lnSpc>
            </a:pPr>
            <a:r>
              <a:rPr lang="sk-SK" sz="1000" dirty="0">
                <a:latin typeface="Arial Narrow" panose="020B0606020202030204" pitchFamily="34" charset="0"/>
              </a:rPr>
              <a:t>Subjekty ARS môžu používať rôzne techniky riešenia sporov, ktoré zahŕňajú:</a:t>
            </a:r>
          </a:p>
          <a:p>
            <a:pPr algn="just"/>
            <a:endParaRPr lang="sk-SK" sz="1000" dirty="0">
              <a:latin typeface="Arial Narrow" panose="020B0606020202030204" pitchFamily="34" charset="0"/>
            </a:endParaRPr>
          </a:p>
          <a:p>
            <a:pPr algn="just">
              <a:lnSpc>
                <a:spcPct val="150000"/>
              </a:lnSpc>
            </a:pPr>
            <a:r>
              <a:rPr lang="sk-SK" sz="1000" dirty="0">
                <a:solidFill>
                  <a:srgbClr val="0070C0"/>
                </a:solidFill>
                <a:latin typeface="Arial Narrow" panose="020B0606020202030204" pitchFamily="34" charset="0"/>
              </a:rPr>
              <a:t>Sprostredkovanie </a:t>
            </a:r>
          </a:p>
          <a:p>
            <a:pPr algn="just">
              <a:lnSpc>
                <a:spcPct val="150000"/>
              </a:lnSpc>
            </a:pPr>
            <a:r>
              <a:rPr lang="sk-SK" sz="1000" dirty="0">
                <a:latin typeface="Arial Narrow" panose="020B0606020202030204" pitchFamily="34" charset="0"/>
              </a:rPr>
              <a:t>V rámci sprostredkovania subjekt ARS objasní fakty sporu; zistí názor spotrebiteľa a názor obchodníka a pomôže stranám dohodnúť sa na riešení, ktoré bude pre obidve strany prijateľné.</a:t>
            </a:r>
          </a:p>
          <a:p>
            <a:pPr algn="just"/>
            <a:endParaRPr lang="sk-SK" sz="1000" dirty="0">
              <a:latin typeface="Arial Narrow" panose="020B0606020202030204" pitchFamily="34" charset="0"/>
            </a:endParaRPr>
          </a:p>
          <a:p>
            <a:pPr algn="just">
              <a:lnSpc>
                <a:spcPct val="150000"/>
              </a:lnSpc>
            </a:pPr>
            <a:r>
              <a:rPr lang="sk-SK" sz="1000" i="1" dirty="0">
                <a:solidFill>
                  <a:schemeClr val="accent4">
                    <a:lumMod val="50000"/>
                  </a:schemeClr>
                </a:solidFill>
                <a:latin typeface="Arial Narrow" panose="020B0606020202030204" pitchFamily="34" charset="0"/>
              </a:rPr>
              <a:t>Prípadová štúdia: </a:t>
            </a:r>
            <a:r>
              <a:rPr lang="sk-SK" sz="1000" i="1" dirty="0">
                <a:latin typeface="Arial Narrow" panose="020B0606020202030204" pitchFamily="34" charset="0"/>
              </a:rPr>
              <a:t>Belgická služba sprostredkovania pre spotrebiteľov dáva niekoľko príkladov prípadov, v ktorých bolo možné nájsť kompromis, ako napríklad zľavu na nasledujúci účet v reštaurácii alebo v prípade predplatného do fitnes klubu dočasné prerušenie predplatného počas rekonštrukčných prác.</a:t>
            </a:r>
          </a:p>
          <a:p>
            <a:pPr algn="just"/>
            <a:endParaRPr lang="sk-SK" sz="1000" b="1" dirty="0">
              <a:solidFill>
                <a:schemeClr val="accent2">
                  <a:lumMod val="75000"/>
                </a:schemeClr>
              </a:solidFill>
              <a:latin typeface="Arial Narrow" panose="020B0606020202030204" pitchFamily="34" charset="0"/>
            </a:endParaRPr>
          </a:p>
          <a:p>
            <a:pPr algn="just">
              <a:lnSpc>
                <a:spcPct val="150000"/>
              </a:lnSpc>
            </a:pPr>
            <a:r>
              <a:rPr lang="sk-SK" sz="1000" dirty="0">
                <a:solidFill>
                  <a:srgbClr val="0070C0"/>
                </a:solidFill>
                <a:latin typeface="Arial Narrow" panose="020B0606020202030204" pitchFamily="34" charset="0"/>
              </a:rPr>
              <a:t>Arbitráž</a:t>
            </a:r>
          </a:p>
          <a:p>
            <a:pPr algn="just">
              <a:lnSpc>
                <a:spcPct val="150000"/>
              </a:lnSpc>
            </a:pPr>
            <a:r>
              <a:rPr lang="sk-SK" sz="1000" dirty="0">
                <a:latin typeface="Arial Narrow" panose="020B0606020202030204" pitchFamily="34" charset="0"/>
              </a:rPr>
              <a:t>Rozhodca vypočuje obidve strany sporu, posúdi, aký by mohol byť výsledok sporu, a navrhne riešenie založené na tomto posúdení.</a:t>
            </a:r>
          </a:p>
          <a:p>
            <a:pPr algn="just">
              <a:lnSpc>
                <a:spcPct val="150000"/>
              </a:lnSpc>
            </a:pPr>
            <a:endParaRPr lang="sk-SK" sz="1000" dirty="0">
              <a:latin typeface="Arial Narrow" panose="020B0606020202030204" pitchFamily="34" charset="0"/>
            </a:endParaRPr>
          </a:p>
          <a:p>
            <a:pPr algn="just">
              <a:lnSpc>
                <a:spcPct val="150000"/>
              </a:lnSpc>
            </a:pPr>
            <a:r>
              <a:rPr lang="sk-SK" sz="1000" dirty="0">
                <a:solidFill>
                  <a:srgbClr val="0070C0"/>
                </a:solidFill>
                <a:latin typeface="Arial Narrow" panose="020B0606020202030204" pitchFamily="34" charset="0"/>
              </a:rPr>
              <a:t>Zmiešané metódy</a:t>
            </a:r>
          </a:p>
          <a:p>
            <a:pPr algn="just">
              <a:lnSpc>
                <a:spcPct val="150000"/>
              </a:lnSpc>
            </a:pPr>
            <a:r>
              <a:rPr lang="sk-SK" sz="1000" dirty="0">
                <a:latin typeface="Arial Narrow" panose="020B0606020202030204" pitchFamily="34" charset="0"/>
              </a:rPr>
              <a:t>Niektoré subjekty ARS budú v rámci svojho postupu kombinovať rôzne techniky. Mohli by napríklad začať sprostredkovaním, a ak je dohoda nemožná, navrhnúť riešenie založené na vlastnom hodnotení situácie.</a:t>
            </a:r>
          </a:p>
          <a:p>
            <a:pPr algn="just">
              <a:lnSpc>
                <a:spcPct val="150000"/>
              </a:lnSpc>
            </a:pPr>
            <a:endParaRPr lang="sk-SK" sz="1000" dirty="0">
              <a:latin typeface="Arial Narrow" panose="020B0606020202030204" pitchFamily="34" charset="0"/>
            </a:endParaRPr>
          </a:p>
        </p:txBody>
      </p:sp>
      <p:sp>
        <p:nvSpPr>
          <p:cNvPr id="6" name="BlokTextu 5">
            <a:extLst>
              <a:ext uri="{FF2B5EF4-FFF2-40B4-BE49-F238E27FC236}">
                <a16:creationId xmlns:a16="http://schemas.microsoft.com/office/drawing/2014/main" id="{66064B18-7D7A-8F97-2525-A2C6F04501FE}"/>
              </a:ext>
            </a:extLst>
          </p:cNvPr>
          <p:cNvSpPr txBox="1"/>
          <p:nvPr/>
        </p:nvSpPr>
        <p:spPr>
          <a:xfrm>
            <a:off x="5211734" y="420114"/>
            <a:ext cx="4217492" cy="5372368"/>
          </a:xfrm>
          <a:prstGeom prst="rect">
            <a:avLst/>
          </a:prstGeom>
          <a:noFill/>
        </p:spPr>
        <p:txBody>
          <a:bodyPr wrap="square">
            <a:spAutoFit/>
          </a:bodyPr>
          <a:lstStyle/>
          <a:p>
            <a:pPr algn="just">
              <a:lnSpc>
                <a:spcPct val="150000"/>
              </a:lnSpc>
            </a:pPr>
            <a:endParaRPr lang="sk-SK" sz="1000" dirty="0">
              <a:latin typeface="Arial Narrow" panose="020B0606020202030204" pitchFamily="34" charset="0"/>
            </a:endParaRPr>
          </a:p>
          <a:p>
            <a:pPr algn="ctr">
              <a:lnSpc>
                <a:spcPct val="150000"/>
              </a:lnSpc>
            </a:pPr>
            <a:r>
              <a:rPr lang="sk-SK" sz="1000" b="1" dirty="0">
                <a:solidFill>
                  <a:schemeClr val="accent4">
                    <a:lumMod val="50000"/>
                  </a:schemeClr>
                </a:solidFill>
                <a:latin typeface="Arial Narrow" panose="020B0606020202030204" pitchFamily="34" charset="0"/>
              </a:rPr>
              <a:t>Rozhodnutia dosiahnuté prostredníctvom ARS môžu byť záväzné alebo nezáväzné:</a:t>
            </a:r>
          </a:p>
          <a:p>
            <a:pPr marL="171450" indent="-171450" algn="just">
              <a:lnSpc>
                <a:spcPct val="150000"/>
              </a:lnSpc>
              <a:buFont typeface="Wingdings" panose="05000000000000000000" pitchFamily="2" charset="2"/>
              <a:buChar char="q"/>
            </a:pPr>
            <a:r>
              <a:rPr lang="sk-SK" sz="1000" dirty="0">
                <a:latin typeface="Arial Narrow" panose="020B0606020202030204" pitchFamily="34" charset="0"/>
              </a:rPr>
              <a:t>Niektoré subjekty ARS vydávajú rozhodnutia alebo odporúčania, ktoré spotrebiteľ a obchodník môže akceptovať alebo neakceptovať </a:t>
            </a:r>
            <a:r>
              <a:rPr lang="sk-SK" sz="1000" dirty="0">
                <a:solidFill>
                  <a:schemeClr val="accent2">
                    <a:lumMod val="75000"/>
                  </a:schemeClr>
                </a:solidFill>
                <a:latin typeface="Arial Narrow" panose="020B0606020202030204" pitchFamily="34" charset="0"/>
              </a:rPr>
              <a:t>(sú nezáväzné).</a:t>
            </a:r>
          </a:p>
          <a:p>
            <a:pPr marL="171450" indent="-171450" algn="just">
              <a:lnSpc>
                <a:spcPct val="150000"/>
              </a:lnSpc>
              <a:buFont typeface="Wingdings" panose="05000000000000000000" pitchFamily="2" charset="2"/>
              <a:buChar char="q"/>
            </a:pPr>
            <a:r>
              <a:rPr lang="sk-SK" sz="1000" dirty="0">
                <a:latin typeface="Arial Narrow" panose="020B0606020202030204" pitchFamily="34" charset="0"/>
              </a:rPr>
              <a:t>Niektoré subjekty ARS vydávajú odporúčania alebo rozhodnutia, ktoré budú obchodníci povinní rešpektovať </a:t>
            </a:r>
            <a:r>
              <a:rPr lang="sk-SK" sz="1000" dirty="0">
                <a:solidFill>
                  <a:schemeClr val="accent2">
                    <a:lumMod val="75000"/>
                  </a:schemeClr>
                </a:solidFill>
                <a:latin typeface="Arial Narrow" panose="020B0606020202030204" pitchFamily="34" charset="0"/>
              </a:rPr>
              <a:t>(záväzné). </a:t>
            </a:r>
            <a:r>
              <a:rPr lang="sk-SK" sz="1000" dirty="0">
                <a:latin typeface="Arial Narrow" panose="020B0606020202030204" pitchFamily="34" charset="0"/>
              </a:rPr>
              <a:t>V závislosti od subjektu ARS by tieto rozhodnutia mohli byť záväzné iba pre obchodníkov alebo záväzné pre obchodníkov aj spotrebiteľov.</a:t>
            </a:r>
          </a:p>
          <a:p>
            <a:pPr algn="just">
              <a:lnSpc>
                <a:spcPct val="150000"/>
              </a:lnSpc>
            </a:pPr>
            <a:endParaRPr lang="sk-SK" sz="1000" dirty="0">
              <a:latin typeface="Arial Narrow" panose="020B0606020202030204" pitchFamily="34" charset="0"/>
            </a:endParaRPr>
          </a:p>
          <a:p>
            <a:pPr algn="ctr">
              <a:lnSpc>
                <a:spcPct val="150000"/>
              </a:lnSpc>
            </a:pPr>
            <a:r>
              <a:rPr lang="sk-SK" sz="1000" b="1" dirty="0">
                <a:solidFill>
                  <a:srgbClr val="0070C0"/>
                </a:solidFill>
                <a:latin typeface="Arial Narrow" panose="020B0606020202030204" pitchFamily="34" charset="0"/>
              </a:rPr>
              <a:t>Pre záväzné a nezáväzné riešenia ARS je možné poznamenať nasledujúce body:</a:t>
            </a:r>
          </a:p>
          <a:p>
            <a:pPr marL="171450" indent="-171450" algn="just">
              <a:lnSpc>
                <a:spcPct val="150000"/>
              </a:lnSpc>
              <a:buFont typeface="Wingdings" panose="05000000000000000000" pitchFamily="2" charset="2"/>
              <a:buChar char="Ø"/>
            </a:pPr>
            <a:r>
              <a:rPr lang="sk-SK" sz="1000" dirty="0">
                <a:latin typeface="Arial Narrow" panose="020B0606020202030204" pitchFamily="34" charset="0"/>
              </a:rPr>
              <a:t>Ak je rozhodnutie subjektu pre alternatívne riešenie sporu záväzné, strany sú o tom informované na začiatku procesu</a:t>
            </a:r>
          </a:p>
          <a:p>
            <a:pPr marL="171450" indent="-171450" algn="just">
              <a:lnSpc>
                <a:spcPct val="150000"/>
              </a:lnSpc>
              <a:buFont typeface="Wingdings" panose="05000000000000000000" pitchFamily="2" charset="2"/>
              <a:buChar char="Ø"/>
            </a:pPr>
            <a:r>
              <a:rPr lang="sk-SK" sz="1000" dirty="0">
                <a:latin typeface="Arial Narrow" panose="020B0606020202030204" pitchFamily="34" charset="0"/>
              </a:rPr>
              <a:t>Ak bude prijaté záväzné rozhodnutie, ale strany s ním nesúhlasia a spochybňujú jeho spravodlivosť, rozhodnutie môže byť napadnuté na súde</a:t>
            </a:r>
          </a:p>
          <a:p>
            <a:pPr marL="171450" indent="-171450" algn="just">
              <a:lnSpc>
                <a:spcPct val="150000"/>
              </a:lnSpc>
              <a:buFont typeface="Wingdings" panose="05000000000000000000" pitchFamily="2" charset="2"/>
              <a:buChar char="Ø"/>
            </a:pPr>
            <a:r>
              <a:rPr lang="sk-SK" sz="1000" dirty="0">
                <a:latin typeface="Arial Narrow" panose="020B0606020202030204" pitchFamily="34" charset="0"/>
              </a:rPr>
              <a:t>Hoci obchodníci a spotrebitelia po tom, ako vznikne medzi nimi spor, sa môžu dohodnúť, že budú rešpektovať proces ARS, obchodníci nesmú zahrnúť do zmluvných podmienok v mieste predaja ustanovenia, ktoré by v prípade vzniku sporu zaväzovali zákazníkov využívať ARS namiesto súdov.</a:t>
            </a:r>
          </a:p>
          <a:p>
            <a:pPr algn="just">
              <a:lnSpc>
                <a:spcPct val="150000"/>
              </a:lnSpc>
            </a:pPr>
            <a:endParaRPr lang="sk-SK" sz="1000" i="1" dirty="0">
              <a:solidFill>
                <a:schemeClr val="accent4">
                  <a:lumMod val="50000"/>
                </a:schemeClr>
              </a:solidFill>
              <a:latin typeface="Arial Narrow" panose="020B0606020202030204" pitchFamily="34" charset="0"/>
            </a:endParaRPr>
          </a:p>
          <a:p>
            <a:pPr algn="just">
              <a:lnSpc>
                <a:spcPct val="150000"/>
              </a:lnSpc>
            </a:pPr>
            <a:r>
              <a:rPr lang="sk-SK" sz="1000" i="1" dirty="0">
                <a:solidFill>
                  <a:schemeClr val="accent4">
                    <a:lumMod val="50000"/>
                  </a:schemeClr>
                </a:solidFill>
                <a:latin typeface="Arial Narrow" panose="020B0606020202030204" pitchFamily="34" charset="0"/>
              </a:rPr>
              <a:t>Prípadová štúdia: </a:t>
            </a:r>
            <a:r>
              <a:rPr lang="sk-SK" sz="1000" i="1" dirty="0">
                <a:latin typeface="Arial Narrow" panose="020B0606020202030204" pitchFamily="34" charset="0"/>
              </a:rPr>
              <a:t>Rozhodnutia Rady pre sťažnosti v odvetví cestovného ruchu v Holandsku sú pre predajcov záväzné a musia byť splnené do 2 mesiacov.</a:t>
            </a:r>
          </a:p>
          <a:p>
            <a:pPr algn="just">
              <a:lnSpc>
                <a:spcPct val="150000"/>
              </a:lnSpc>
            </a:pPr>
            <a:endParaRPr lang="sk-SK" sz="1000" dirty="0">
              <a:latin typeface="Arial Narrow" panose="020B0606020202030204" pitchFamily="34" charset="0"/>
            </a:endParaRPr>
          </a:p>
        </p:txBody>
      </p:sp>
    </p:spTree>
    <p:extLst>
      <p:ext uri="{BB962C8B-B14F-4D97-AF65-F5344CB8AC3E}">
        <p14:creationId xmlns:p14="http://schemas.microsoft.com/office/powerpoint/2010/main" val="84740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a:extLst>
              <a:ext uri="{FF2B5EF4-FFF2-40B4-BE49-F238E27FC236}">
                <a16:creationId xmlns:a16="http://schemas.microsoft.com/office/drawing/2014/main" id="{FECBB60E-AE27-AB3E-8C81-F957CFFC6F14}"/>
              </a:ext>
            </a:extLst>
          </p:cNvPr>
          <p:cNvPicPr>
            <a:picLocks noChangeAspect="1"/>
          </p:cNvPicPr>
          <p:nvPr/>
        </p:nvPicPr>
        <p:blipFill>
          <a:blip r:embed="rId2"/>
          <a:stretch>
            <a:fillRect/>
          </a:stretch>
        </p:blipFill>
        <p:spPr>
          <a:xfrm>
            <a:off x="422248" y="6001193"/>
            <a:ext cx="810934" cy="592726"/>
          </a:xfrm>
          <a:prstGeom prst="rect">
            <a:avLst/>
          </a:prstGeom>
        </p:spPr>
      </p:pic>
      <p:sp>
        <p:nvSpPr>
          <p:cNvPr id="4" name="BlokTextu 3">
            <a:extLst>
              <a:ext uri="{FF2B5EF4-FFF2-40B4-BE49-F238E27FC236}">
                <a16:creationId xmlns:a16="http://schemas.microsoft.com/office/drawing/2014/main" id="{33D6FAEE-7144-84E6-AB2F-6EE5BD337850}"/>
              </a:ext>
            </a:extLst>
          </p:cNvPr>
          <p:cNvSpPr txBox="1"/>
          <p:nvPr/>
        </p:nvSpPr>
        <p:spPr>
          <a:xfrm>
            <a:off x="1233182" y="6259532"/>
            <a:ext cx="9571838" cy="334387"/>
          </a:xfrm>
          <a:prstGeom prst="rect">
            <a:avLst/>
          </a:prstGeom>
          <a:noFill/>
        </p:spPr>
        <p:txBody>
          <a:bodyPr wrap="square">
            <a:spAutoFit/>
          </a:bodyPr>
          <a:lstStyle/>
          <a:p>
            <a:pPr algn="just">
              <a:lnSpc>
                <a:spcPct val="150000"/>
              </a:lnSpc>
            </a:pPr>
            <a:r>
              <a:rPr lang="sk-SK" sz="1200" dirty="0">
                <a:solidFill>
                  <a:srgbClr val="0070C0"/>
                </a:solidFill>
                <a:latin typeface="Arial Narrow" panose="020B0606020202030204" pitchFamily="34" charset="0"/>
              </a:rPr>
              <a:t>PROJEKT / ADR - Cesta vpred financuje program EÚ Single </a:t>
            </a:r>
            <a:r>
              <a:rPr lang="sk-SK" sz="1200" dirty="0" err="1">
                <a:solidFill>
                  <a:srgbClr val="0070C0"/>
                </a:solidFill>
                <a:latin typeface="Arial Narrow" panose="020B0606020202030204" pitchFamily="34" charset="0"/>
              </a:rPr>
              <a:t>Market</a:t>
            </a:r>
            <a:r>
              <a:rPr lang="sk-SK" sz="1200" dirty="0">
                <a:solidFill>
                  <a:srgbClr val="0070C0"/>
                </a:solidFill>
                <a:latin typeface="Arial Narrow" panose="020B0606020202030204" pitchFamily="34" charset="0"/>
              </a:rPr>
              <a:t> </a:t>
            </a:r>
            <a:r>
              <a:rPr lang="sk-SK" sz="1200" dirty="0" err="1">
                <a:solidFill>
                  <a:srgbClr val="0070C0"/>
                </a:solidFill>
                <a:latin typeface="Arial Narrow" panose="020B0606020202030204" pitchFamily="34" charset="0"/>
              </a:rPr>
              <a:t>Programme</a:t>
            </a:r>
            <a:r>
              <a:rPr lang="sk-SK" sz="1200" dirty="0">
                <a:solidFill>
                  <a:srgbClr val="0070C0"/>
                </a:solidFill>
                <a:latin typeface="Arial Narrow" panose="020B0606020202030204" pitchFamily="34" charset="0"/>
              </a:rPr>
              <a:t> (SMP </a:t>
            </a:r>
            <a:r>
              <a:rPr lang="sk-SK" sz="1200" dirty="0" err="1">
                <a:solidFill>
                  <a:srgbClr val="0070C0"/>
                </a:solidFill>
                <a:latin typeface="Arial Narrow" panose="020B0606020202030204" pitchFamily="34" charset="0"/>
              </a:rPr>
              <a:t>Consumers</a:t>
            </a:r>
            <a:r>
              <a:rPr lang="sk-SK" sz="1200" dirty="0">
                <a:solidFill>
                  <a:srgbClr val="0070C0"/>
                </a:solidFill>
                <a:latin typeface="Arial Narrow" panose="020B0606020202030204" pitchFamily="34" charset="0"/>
              </a:rPr>
              <a:t>) 2022  (EISMEA)</a:t>
            </a:r>
          </a:p>
        </p:txBody>
      </p:sp>
      <p:pic>
        <p:nvPicPr>
          <p:cNvPr id="7" name="Obrázok 6">
            <a:extLst>
              <a:ext uri="{FF2B5EF4-FFF2-40B4-BE49-F238E27FC236}">
                <a16:creationId xmlns:a16="http://schemas.microsoft.com/office/drawing/2014/main" id="{3AD6B263-1395-EB3D-394C-8CC74F7C9639}"/>
              </a:ext>
            </a:extLst>
          </p:cNvPr>
          <p:cNvPicPr>
            <a:picLocks noChangeAspect="1"/>
          </p:cNvPicPr>
          <p:nvPr/>
        </p:nvPicPr>
        <p:blipFill>
          <a:blip r:embed="rId3"/>
          <a:stretch>
            <a:fillRect/>
          </a:stretch>
        </p:blipFill>
        <p:spPr>
          <a:xfrm>
            <a:off x="185883" y="206736"/>
            <a:ext cx="225572" cy="213378"/>
          </a:xfrm>
          <a:prstGeom prst="rect">
            <a:avLst/>
          </a:prstGeom>
        </p:spPr>
      </p:pic>
      <p:sp>
        <p:nvSpPr>
          <p:cNvPr id="9" name="BlokTextu 8">
            <a:extLst>
              <a:ext uri="{FF2B5EF4-FFF2-40B4-BE49-F238E27FC236}">
                <a16:creationId xmlns:a16="http://schemas.microsoft.com/office/drawing/2014/main" id="{9FF4C72F-3BC3-9806-21B2-AD0AF72902D7}"/>
              </a:ext>
            </a:extLst>
          </p:cNvPr>
          <p:cNvSpPr txBox="1"/>
          <p:nvPr/>
        </p:nvSpPr>
        <p:spPr>
          <a:xfrm>
            <a:off x="417551" y="206736"/>
            <a:ext cx="6094476" cy="261610"/>
          </a:xfrm>
          <a:prstGeom prst="rect">
            <a:avLst/>
          </a:prstGeom>
          <a:noFill/>
        </p:spPr>
        <p:txBody>
          <a:bodyPr wrap="square">
            <a:spAutoFit/>
          </a:bodyPr>
          <a:lstStyle/>
          <a:p>
            <a:r>
              <a:rPr lang="pl-PL" sz="1100" dirty="0">
                <a:solidFill>
                  <a:srgbClr val="0070C0"/>
                </a:solidFill>
                <a:latin typeface="Arial Narrow" panose="020B0606020202030204" pitchFamily="34" charset="0"/>
              </a:rPr>
              <a:t>Združenie na ochranu práv občana – AVES</a:t>
            </a:r>
          </a:p>
        </p:txBody>
      </p:sp>
      <p:sp>
        <p:nvSpPr>
          <p:cNvPr id="12" name="BlokTextu 11">
            <a:extLst>
              <a:ext uri="{FF2B5EF4-FFF2-40B4-BE49-F238E27FC236}">
                <a16:creationId xmlns:a16="http://schemas.microsoft.com/office/drawing/2014/main" id="{7232D4A2-B429-829D-1963-BAE001940A2F}"/>
              </a:ext>
            </a:extLst>
          </p:cNvPr>
          <p:cNvSpPr txBox="1"/>
          <p:nvPr/>
        </p:nvSpPr>
        <p:spPr>
          <a:xfrm>
            <a:off x="411454" y="468346"/>
            <a:ext cx="5016223" cy="2002215"/>
          </a:xfrm>
          <a:prstGeom prst="rect">
            <a:avLst/>
          </a:prstGeom>
          <a:noFill/>
        </p:spPr>
        <p:txBody>
          <a:bodyPr wrap="square">
            <a:spAutoFit/>
          </a:bodyPr>
          <a:lstStyle/>
          <a:p>
            <a:pPr algn="ctr"/>
            <a:endParaRPr lang="sk-SK" sz="1100" b="1" dirty="0">
              <a:solidFill>
                <a:schemeClr val="accent6">
                  <a:lumMod val="75000"/>
                </a:schemeClr>
              </a:solidFill>
              <a:latin typeface="Arial Narrow" panose="020B0606020202030204" pitchFamily="34" charset="0"/>
            </a:endParaRPr>
          </a:p>
          <a:p>
            <a:pPr algn="just">
              <a:lnSpc>
                <a:spcPct val="150000"/>
              </a:lnSpc>
            </a:pPr>
            <a:r>
              <a:rPr lang="sk-SK" sz="1000" dirty="0">
                <a:solidFill>
                  <a:schemeClr val="accent4">
                    <a:lumMod val="75000"/>
                  </a:schemeClr>
                </a:solidFill>
                <a:latin typeface="Arial Narrow" panose="020B0606020202030204" pitchFamily="34" charset="0"/>
              </a:rPr>
              <a:t>Poznámka pre vedúcich školiteľov</a:t>
            </a:r>
          </a:p>
          <a:p>
            <a:pPr algn="just">
              <a:lnSpc>
                <a:spcPct val="150000"/>
              </a:lnSpc>
            </a:pPr>
            <a:r>
              <a:rPr lang="sk-SK" sz="1000" dirty="0">
                <a:latin typeface="Arial Narrow" panose="020B0606020202030204" pitchFamily="34" charset="0"/>
              </a:rPr>
              <a:t>Skontrolujte subjekty ARS vo vašom štáte, ktoré nájdete na webovej stránke a zahrňte do tejto časti minimálne 3 príklady, z reálneho života vo svojom štáte, čo môžu subjekty ARS v danom štáte v ideálnom prípade urobiť v 3 cieľových sektoroch podnikania</a:t>
            </a: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Ako bolo uvedené vyššie, všetky notifikované subjekty ARS musia zverejňovať informácie o svojom postupe a informácie o svojej práci. Tieto informácie budú k dispozícii na webovej stránke ARS, alebo budú poskytnuté na trvanlivom médiu na požiadanie.</a:t>
            </a:r>
          </a:p>
        </p:txBody>
      </p:sp>
      <p:sp>
        <p:nvSpPr>
          <p:cNvPr id="6" name="BlokTextu 5">
            <a:extLst>
              <a:ext uri="{FF2B5EF4-FFF2-40B4-BE49-F238E27FC236}">
                <a16:creationId xmlns:a16="http://schemas.microsoft.com/office/drawing/2014/main" id="{66064B18-7D7A-8F97-2525-A2C6F04501FE}"/>
              </a:ext>
            </a:extLst>
          </p:cNvPr>
          <p:cNvSpPr txBox="1"/>
          <p:nvPr/>
        </p:nvSpPr>
        <p:spPr>
          <a:xfrm>
            <a:off x="6096000" y="417762"/>
            <a:ext cx="3811398" cy="2879378"/>
          </a:xfrm>
          <a:prstGeom prst="rect">
            <a:avLst/>
          </a:prstGeom>
          <a:noFill/>
        </p:spPr>
        <p:txBody>
          <a:bodyPr wrap="square">
            <a:spAutoFit/>
          </a:bodyPr>
          <a:lstStyle/>
          <a:p>
            <a:pPr algn="just">
              <a:lnSpc>
                <a:spcPct val="150000"/>
              </a:lnSpc>
            </a:pPr>
            <a:r>
              <a:rPr lang="sk-SK" sz="1100" dirty="0">
                <a:solidFill>
                  <a:schemeClr val="accent4">
                    <a:lumMod val="75000"/>
                  </a:schemeClr>
                </a:solidFill>
                <a:latin typeface="Arial Narrow" panose="020B0606020202030204" pitchFamily="34" charset="0"/>
              </a:rPr>
              <a:t>Uplatňujú sa niektoré faktory špecifické pre jednotlivé štáty alebo odvetvia?</a:t>
            </a:r>
          </a:p>
          <a:p>
            <a:pPr algn="just">
              <a:lnSpc>
                <a:spcPct val="150000"/>
              </a:lnSpc>
            </a:pPr>
            <a:r>
              <a:rPr lang="sk-SK" sz="1000" dirty="0">
                <a:latin typeface="Arial Narrow" panose="020B0606020202030204" pitchFamily="34" charset="0"/>
              </a:rPr>
              <a:t>Preštudovali sme si základné normy, ktoré musia všetky notifikované subjekty ARS dodržiavať a skúmali sme rôzne techniky, ktoré subjekty ARS využívajú pri riešení sporov. Pre mnohých obchodníkov nie je využitie subjektov ARS povinné a rozhodnú sa ho využiť vzhľadom na výhody, ktoré ponúka. Títo obchodníci môžu prijímať informované rozhodnutia o používaní ARS a voľbe subjektu ARS na základe toho, čo sme doteraz uviedli. Je však dôležité poznamenať, že v závislosti od štátu alebo od sektora podnikania môžu pre obchodníkov existovať dodatočné požiadavky a pravidlá týkajúce sa ARS. V tejto časti kurzu zistíme, či sa na obchodníkov vzťahuje niektorá z takýchto požiadaviek.</a:t>
            </a:r>
          </a:p>
        </p:txBody>
      </p:sp>
      <p:sp>
        <p:nvSpPr>
          <p:cNvPr id="5" name="BlokTextu 4">
            <a:extLst>
              <a:ext uri="{FF2B5EF4-FFF2-40B4-BE49-F238E27FC236}">
                <a16:creationId xmlns:a16="http://schemas.microsoft.com/office/drawing/2014/main" id="{32AC6D45-DBB4-9AFB-F28F-F2892033E72C}"/>
              </a:ext>
            </a:extLst>
          </p:cNvPr>
          <p:cNvSpPr txBox="1"/>
          <p:nvPr/>
        </p:nvSpPr>
        <p:spPr>
          <a:xfrm>
            <a:off x="422248" y="2804750"/>
            <a:ext cx="5016223" cy="2140907"/>
          </a:xfrm>
          <a:prstGeom prst="rect">
            <a:avLst/>
          </a:prstGeom>
          <a:noFill/>
        </p:spPr>
        <p:txBody>
          <a:bodyPr wrap="square">
            <a:spAutoFit/>
          </a:bodyPr>
          <a:lstStyle/>
          <a:p>
            <a:pPr algn="just">
              <a:lnSpc>
                <a:spcPct val="150000"/>
              </a:lnSpc>
            </a:pPr>
            <a:r>
              <a:rPr lang="sk-SK" sz="1000" i="1" dirty="0">
                <a:solidFill>
                  <a:schemeClr val="accent4">
                    <a:lumMod val="75000"/>
                  </a:schemeClr>
                </a:solidFill>
                <a:latin typeface="Arial Narrow" panose="020B0606020202030204" pitchFamily="34" charset="0"/>
              </a:rPr>
              <a:t>Prípadová štúdia: </a:t>
            </a:r>
            <a:r>
              <a:rPr lang="sk-SK" sz="1000" i="1" dirty="0">
                <a:latin typeface="Arial Narrow" panose="020B0606020202030204" pitchFamily="34" charset="0"/>
              </a:rPr>
              <a:t>Ako sú subjekty ARS registrované na Slovensku definované v kontexte zodpovedania nasledujúcich otázok?</a:t>
            </a:r>
          </a:p>
          <a:p>
            <a:pPr marL="171450" indent="-171450" algn="just">
              <a:lnSpc>
                <a:spcPct val="150000"/>
              </a:lnSpc>
              <a:buFont typeface="Arial" panose="020B0604020202020204" pitchFamily="34" charset="0"/>
              <a:buChar char="•"/>
            </a:pPr>
            <a:r>
              <a:rPr lang="sk-SK" sz="1000" i="1" dirty="0">
                <a:latin typeface="Arial Narrow" panose="020B0606020202030204" pitchFamily="34" charset="0"/>
              </a:rPr>
              <a:t>Pôsobí subjekt ARS v sektore môjho podnikania?</a:t>
            </a:r>
          </a:p>
          <a:p>
            <a:pPr marL="171450" indent="-171450" algn="just">
              <a:lnSpc>
                <a:spcPct val="150000"/>
              </a:lnSpc>
              <a:buFont typeface="Arial" panose="020B0604020202020204" pitchFamily="34" charset="0"/>
              <a:buChar char="•"/>
            </a:pPr>
            <a:r>
              <a:rPr lang="sk-SK" sz="1000" i="1" dirty="0">
                <a:latin typeface="Arial Narrow" panose="020B0606020202030204" pitchFamily="34" charset="0"/>
              </a:rPr>
              <a:t>Je jeho konanie založené na sprostredkovaní, alebo je založené na arbitráži, alebo používa zmiešané metódy? </a:t>
            </a:r>
          </a:p>
          <a:p>
            <a:pPr marL="171450" indent="-171450" algn="just">
              <a:lnSpc>
                <a:spcPct val="150000"/>
              </a:lnSpc>
              <a:buFont typeface="Arial" panose="020B0604020202020204" pitchFamily="34" charset="0"/>
              <a:buChar char="•"/>
            </a:pPr>
            <a:r>
              <a:rPr lang="sk-SK" sz="1000" i="1" dirty="0">
                <a:latin typeface="Arial Narrow" panose="020B0606020202030204" pitchFamily="34" charset="0"/>
              </a:rPr>
              <a:t>Budú jeho odporúčania/rozhodnutia záväzné alebo nie? </a:t>
            </a:r>
          </a:p>
          <a:p>
            <a:pPr marL="171450" indent="-171450" algn="just">
              <a:lnSpc>
                <a:spcPct val="150000"/>
              </a:lnSpc>
              <a:buFont typeface="Arial" panose="020B0604020202020204" pitchFamily="34" charset="0"/>
              <a:buChar char="•"/>
            </a:pPr>
            <a:r>
              <a:rPr lang="sk-SK" sz="1000" i="1" dirty="0">
                <a:latin typeface="Arial Narrow" panose="020B0606020202030204" pitchFamily="34" charset="0"/>
              </a:rPr>
              <a:t>Ak nesúhlasím s rozhodnutím, ako sa dá napadnúť? </a:t>
            </a:r>
          </a:p>
          <a:p>
            <a:pPr marL="171450" indent="-171450" algn="just">
              <a:lnSpc>
                <a:spcPct val="150000"/>
              </a:lnSpc>
              <a:buFont typeface="Arial" panose="020B0604020202020204" pitchFamily="34" charset="0"/>
              <a:buChar char="•"/>
            </a:pPr>
            <a:r>
              <a:rPr lang="sk-SK" sz="1000" i="1" dirty="0">
                <a:latin typeface="Arial Narrow" panose="020B0606020202030204" pitchFamily="34" charset="0"/>
              </a:rPr>
              <a:t>Ako dlho priemerne trvá konanie subjektu ARS? </a:t>
            </a:r>
          </a:p>
          <a:p>
            <a:pPr marL="171450" indent="-171450" algn="just">
              <a:lnSpc>
                <a:spcPct val="150000"/>
              </a:lnSpc>
              <a:buFont typeface="Arial" panose="020B0604020202020204" pitchFamily="34" charset="0"/>
              <a:buChar char="•"/>
            </a:pPr>
            <a:r>
              <a:rPr lang="sk-SK" sz="1000" i="1" dirty="0">
                <a:latin typeface="Arial Narrow" panose="020B0606020202030204" pitchFamily="34" charset="0"/>
              </a:rPr>
              <a:t>Ktorými druhmi sporov sa subjekt ARS zaoberá a na akom základe odmieta riešiť spory?</a:t>
            </a:r>
          </a:p>
        </p:txBody>
      </p:sp>
      <p:sp>
        <p:nvSpPr>
          <p:cNvPr id="13" name="BlokTextu 12">
            <a:extLst>
              <a:ext uri="{FF2B5EF4-FFF2-40B4-BE49-F238E27FC236}">
                <a16:creationId xmlns:a16="http://schemas.microsoft.com/office/drawing/2014/main" id="{0A590356-ED68-ED3B-DA05-75963514DFC3}"/>
              </a:ext>
            </a:extLst>
          </p:cNvPr>
          <p:cNvSpPr txBox="1"/>
          <p:nvPr/>
        </p:nvSpPr>
        <p:spPr>
          <a:xfrm>
            <a:off x="6096000" y="3398814"/>
            <a:ext cx="3811398" cy="2602379"/>
          </a:xfrm>
          <a:prstGeom prst="rect">
            <a:avLst/>
          </a:prstGeom>
          <a:noFill/>
        </p:spPr>
        <p:txBody>
          <a:bodyPr wrap="square">
            <a:spAutoFit/>
          </a:bodyPr>
          <a:lstStyle/>
          <a:p>
            <a:pPr algn="just">
              <a:lnSpc>
                <a:spcPct val="150000"/>
              </a:lnSpc>
            </a:pPr>
            <a:r>
              <a:rPr lang="sk-SK" sz="1000" dirty="0">
                <a:solidFill>
                  <a:schemeClr val="accent4">
                    <a:lumMod val="75000"/>
                  </a:schemeClr>
                </a:solidFill>
                <a:latin typeface="Arial Narrow" panose="020B0606020202030204" pitchFamily="34" charset="0"/>
              </a:rPr>
              <a:t>Poznámka pre vedúcich školiteľov</a:t>
            </a:r>
          </a:p>
          <a:p>
            <a:pPr algn="just">
              <a:lnSpc>
                <a:spcPct val="150000"/>
              </a:lnSpc>
            </a:pPr>
            <a:r>
              <a:rPr lang="sk-SK" sz="1000" dirty="0">
                <a:latin typeface="Arial Narrow" panose="020B0606020202030204" pitchFamily="34" charset="0"/>
              </a:rPr>
              <a:t>Ministerstvo hospodárstva SR kontroluje, či subjekty ARS spĺňajú právne predpisy EÚ. Na svojej web stránke uverejňuje zoznam "notifikovaných" subjektov ARS. </a:t>
            </a: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Proces ARS zvyčajne iniciuje spotrebiteľ, ale v niektorých krajinách môžu obchodníci podať sťažnosť aj proti spotrebiteľovi. Účasť spotrebiteľov i pre obchodníkov je zvyčajne dobrovoľná, avšak v niektorých prípadoch, v závislosti od krajiny/sektora sa obchodníci musia zúčastniť ARS, ak spotrebiteľ podal sťažnosť. V niektorých štátoch musia určití obchodníci akceptovať rozhodnutie príslušného orgánu ARS.</a:t>
            </a:r>
          </a:p>
        </p:txBody>
      </p:sp>
    </p:spTree>
    <p:extLst>
      <p:ext uri="{BB962C8B-B14F-4D97-AF65-F5344CB8AC3E}">
        <p14:creationId xmlns:p14="http://schemas.microsoft.com/office/powerpoint/2010/main" val="4048781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a:extLst>
              <a:ext uri="{FF2B5EF4-FFF2-40B4-BE49-F238E27FC236}">
                <a16:creationId xmlns:a16="http://schemas.microsoft.com/office/drawing/2014/main" id="{FECBB60E-AE27-AB3E-8C81-F957CFFC6F14}"/>
              </a:ext>
            </a:extLst>
          </p:cNvPr>
          <p:cNvPicPr>
            <a:picLocks noChangeAspect="1"/>
          </p:cNvPicPr>
          <p:nvPr/>
        </p:nvPicPr>
        <p:blipFill>
          <a:blip r:embed="rId2"/>
          <a:stretch>
            <a:fillRect/>
          </a:stretch>
        </p:blipFill>
        <p:spPr>
          <a:xfrm>
            <a:off x="411453" y="6035580"/>
            <a:ext cx="753684" cy="553538"/>
          </a:xfrm>
          <a:prstGeom prst="rect">
            <a:avLst/>
          </a:prstGeom>
        </p:spPr>
      </p:pic>
      <p:sp>
        <p:nvSpPr>
          <p:cNvPr id="4" name="BlokTextu 3">
            <a:extLst>
              <a:ext uri="{FF2B5EF4-FFF2-40B4-BE49-F238E27FC236}">
                <a16:creationId xmlns:a16="http://schemas.microsoft.com/office/drawing/2014/main" id="{33D6FAEE-7144-84E6-AB2F-6EE5BD337850}"/>
              </a:ext>
            </a:extLst>
          </p:cNvPr>
          <p:cNvSpPr txBox="1"/>
          <p:nvPr/>
        </p:nvSpPr>
        <p:spPr>
          <a:xfrm>
            <a:off x="1165137" y="6254731"/>
            <a:ext cx="9756396" cy="334387"/>
          </a:xfrm>
          <a:prstGeom prst="rect">
            <a:avLst/>
          </a:prstGeom>
          <a:noFill/>
        </p:spPr>
        <p:txBody>
          <a:bodyPr wrap="square">
            <a:spAutoFit/>
          </a:bodyPr>
          <a:lstStyle/>
          <a:p>
            <a:pPr algn="just">
              <a:lnSpc>
                <a:spcPct val="150000"/>
              </a:lnSpc>
            </a:pPr>
            <a:r>
              <a:rPr lang="sk-SK" sz="1200" dirty="0">
                <a:solidFill>
                  <a:srgbClr val="0070C0"/>
                </a:solidFill>
                <a:latin typeface="Arial Narrow" panose="020B0606020202030204" pitchFamily="34" charset="0"/>
              </a:rPr>
              <a:t>PROJEKT / ADR - Cesta vpred financuje program EÚ Single </a:t>
            </a:r>
            <a:r>
              <a:rPr lang="sk-SK" sz="1200" dirty="0" err="1">
                <a:solidFill>
                  <a:srgbClr val="0070C0"/>
                </a:solidFill>
                <a:latin typeface="Arial Narrow" panose="020B0606020202030204" pitchFamily="34" charset="0"/>
              </a:rPr>
              <a:t>Market</a:t>
            </a:r>
            <a:r>
              <a:rPr lang="sk-SK" sz="1200" dirty="0">
                <a:solidFill>
                  <a:srgbClr val="0070C0"/>
                </a:solidFill>
                <a:latin typeface="Arial Narrow" panose="020B0606020202030204" pitchFamily="34" charset="0"/>
              </a:rPr>
              <a:t> </a:t>
            </a:r>
            <a:r>
              <a:rPr lang="sk-SK" sz="1200" dirty="0" err="1">
                <a:solidFill>
                  <a:srgbClr val="0070C0"/>
                </a:solidFill>
                <a:latin typeface="Arial Narrow" panose="020B0606020202030204" pitchFamily="34" charset="0"/>
              </a:rPr>
              <a:t>Programme</a:t>
            </a:r>
            <a:r>
              <a:rPr lang="sk-SK" sz="1200" dirty="0">
                <a:solidFill>
                  <a:srgbClr val="0070C0"/>
                </a:solidFill>
                <a:latin typeface="Arial Narrow" panose="020B0606020202030204" pitchFamily="34" charset="0"/>
              </a:rPr>
              <a:t> (SMP </a:t>
            </a:r>
            <a:r>
              <a:rPr lang="sk-SK" sz="1200" dirty="0" err="1">
                <a:solidFill>
                  <a:srgbClr val="0070C0"/>
                </a:solidFill>
                <a:latin typeface="Arial Narrow" panose="020B0606020202030204" pitchFamily="34" charset="0"/>
              </a:rPr>
              <a:t>Consumers</a:t>
            </a:r>
            <a:r>
              <a:rPr lang="sk-SK" sz="1200" dirty="0">
                <a:solidFill>
                  <a:srgbClr val="0070C0"/>
                </a:solidFill>
                <a:latin typeface="Arial Narrow" panose="020B0606020202030204" pitchFamily="34" charset="0"/>
              </a:rPr>
              <a:t>) 2022  (EISMEA)</a:t>
            </a:r>
          </a:p>
        </p:txBody>
      </p:sp>
      <p:pic>
        <p:nvPicPr>
          <p:cNvPr id="7" name="Obrázok 6">
            <a:extLst>
              <a:ext uri="{FF2B5EF4-FFF2-40B4-BE49-F238E27FC236}">
                <a16:creationId xmlns:a16="http://schemas.microsoft.com/office/drawing/2014/main" id="{3AD6B263-1395-EB3D-394C-8CC74F7C9639}"/>
              </a:ext>
            </a:extLst>
          </p:cNvPr>
          <p:cNvPicPr>
            <a:picLocks noChangeAspect="1"/>
          </p:cNvPicPr>
          <p:nvPr/>
        </p:nvPicPr>
        <p:blipFill>
          <a:blip r:embed="rId3"/>
          <a:stretch>
            <a:fillRect/>
          </a:stretch>
        </p:blipFill>
        <p:spPr>
          <a:xfrm>
            <a:off x="185883" y="206736"/>
            <a:ext cx="225572" cy="213378"/>
          </a:xfrm>
          <a:prstGeom prst="rect">
            <a:avLst/>
          </a:prstGeom>
        </p:spPr>
      </p:pic>
      <p:sp>
        <p:nvSpPr>
          <p:cNvPr id="9" name="BlokTextu 8">
            <a:extLst>
              <a:ext uri="{FF2B5EF4-FFF2-40B4-BE49-F238E27FC236}">
                <a16:creationId xmlns:a16="http://schemas.microsoft.com/office/drawing/2014/main" id="{9FF4C72F-3BC3-9806-21B2-AD0AF72902D7}"/>
              </a:ext>
            </a:extLst>
          </p:cNvPr>
          <p:cNvSpPr txBox="1"/>
          <p:nvPr/>
        </p:nvSpPr>
        <p:spPr>
          <a:xfrm>
            <a:off x="417551" y="206736"/>
            <a:ext cx="6094476" cy="261610"/>
          </a:xfrm>
          <a:prstGeom prst="rect">
            <a:avLst/>
          </a:prstGeom>
          <a:noFill/>
        </p:spPr>
        <p:txBody>
          <a:bodyPr wrap="square">
            <a:spAutoFit/>
          </a:bodyPr>
          <a:lstStyle/>
          <a:p>
            <a:r>
              <a:rPr lang="pl-PL" sz="1100" dirty="0">
                <a:solidFill>
                  <a:srgbClr val="0070C0"/>
                </a:solidFill>
                <a:latin typeface="Arial Narrow" panose="020B0606020202030204" pitchFamily="34" charset="0"/>
              </a:rPr>
              <a:t>Združenie na ochranu práv občana – AVES</a:t>
            </a:r>
          </a:p>
        </p:txBody>
      </p:sp>
      <p:sp>
        <p:nvSpPr>
          <p:cNvPr id="6" name="BlokTextu 5">
            <a:extLst>
              <a:ext uri="{FF2B5EF4-FFF2-40B4-BE49-F238E27FC236}">
                <a16:creationId xmlns:a16="http://schemas.microsoft.com/office/drawing/2014/main" id="{66064B18-7D7A-8F97-2525-A2C6F04501FE}"/>
              </a:ext>
            </a:extLst>
          </p:cNvPr>
          <p:cNvSpPr txBox="1"/>
          <p:nvPr/>
        </p:nvSpPr>
        <p:spPr>
          <a:xfrm>
            <a:off x="5405771" y="949528"/>
            <a:ext cx="4174457" cy="4318233"/>
          </a:xfrm>
          <a:prstGeom prst="rect">
            <a:avLst/>
          </a:prstGeom>
          <a:noFill/>
        </p:spPr>
        <p:txBody>
          <a:bodyPr wrap="square">
            <a:spAutoFit/>
          </a:bodyPr>
          <a:lstStyle/>
          <a:p>
            <a:pPr algn="ctr">
              <a:lnSpc>
                <a:spcPct val="150000"/>
              </a:lnSpc>
            </a:pPr>
            <a:r>
              <a:rPr lang="sk-SK" sz="1100" b="1" u="sng" dirty="0">
                <a:solidFill>
                  <a:schemeClr val="accent2">
                    <a:lumMod val="75000"/>
                  </a:schemeClr>
                </a:solidFill>
                <a:latin typeface="Arial Narrow" panose="020B0606020202030204" pitchFamily="34" charset="0"/>
              </a:rPr>
              <a:t>Aké sú povinnosti obchodníkov vyplývajúce zo zákona týkajúce sa ARS</a:t>
            </a:r>
            <a:r>
              <a:rPr lang="sk-SK" sz="1100" b="1" dirty="0">
                <a:solidFill>
                  <a:schemeClr val="accent2">
                    <a:lumMod val="75000"/>
                  </a:schemeClr>
                </a:solidFill>
                <a:latin typeface="Arial Narrow" panose="020B0606020202030204" pitchFamily="34" charset="0"/>
              </a:rPr>
              <a:t>?</a:t>
            </a:r>
            <a:endParaRPr lang="sk-SK" sz="1100" dirty="0">
              <a:solidFill>
                <a:schemeClr val="accent2">
                  <a:lumMod val="75000"/>
                </a:schemeClr>
              </a:solidFill>
              <a:latin typeface="Arial Narrow" panose="020B0606020202030204" pitchFamily="34" charset="0"/>
            </a:endParaRP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Ak sú obchodníci povinní využívať ARS, potom majú zákonné povinnosti informovať spotrebiteľov o ARS. V tejto časti kurzu zistíme, či sa na obchodníkov vzťahuje niektorá z takýchto požiadaviek.</a:t>
            </a:r>
          </a:p>
          <a:p>
            <a:pPr algn="just"/>
            <a:endParaRPr lang="sk-SK" sz="1000" dirty="0">
              <a:latin typeface="Arial Narrow" panose="020B0606020202030204" pitchFamily="34" charset="0"/>
            </a:endParaRPr>
          </a:p>
          <a:p>
            <a:pPr algn="just">
              <a:lnSpc>
                <a:spcPct val="150000"/>
              </a:lnSpc>
            </a:pPr>
            <a:r>
              <a:rPr lang="sk-SK" sz="1000" dirty="0">
                <a:solidFill>
                  <a:srgbClr val="0070C0"/>
                </a:solidFill>
                <a:latin typeface="Arial Narrow" panose="020B0606020202030204" pitchFamily="34" charset="0"/>
              </a:rPr>
              <a:t>1.      Pred vznikom akéhokoľvek sporu:</a:t>
            </a:r>
          </a:p>
          <a:p>
            <a:pPr algn="just">
              <a:lnSpc>
                <a:spcPct val="150000"/>
              </a:lnSpc>
            </a:pPr>
            <a:r>
              <a:rPr lang="sk-SK" sz="1000" dirty="0">
                <a:latin typeface="Arial Narrow" panose="020B0606020202030204" pitchFamily="34" charset="0"/>
              </a:rPr>
              <a:t>Ak sú obchodníci povinní využívať ARS alebo sa zaviazali využívať ARS, musia na svojich webových stránkach a vo všeobecných zmluvných podmienkach informovať spotrebiteľov o ARS a subjektoch ARS. Pri poskytovaní týchto informácií je potrebné dať k dispozícii webovú stránku orgánu ARS.</a:t>
            </a:r>
          </a:p>
          <a:p>
            <a:pPr algn="just">
              <a:lnSpc>
                <a:spcPct val="150000"/>
              </a:lnSpc>
            </a:pPr>
            <a:endParaRPr lang="sk-SK" sz="1000" dirty="0">
              <a:solidFill>
                <a:schemeClr val="accent2">
                  <a:lumMod val="75000"/>
                </a:schemeClr>
              </a:solidFill>
              <a:latin typeface="Arial Narrow" panose="020B0606020202030204" pitchFamily="34" charset="0"/>
            </a:endParaRPr>
          </a:p>
          <a:p>
            <a:pPr algn="just">
              <a:lnSpc>
                <a:spcPct val="150000"/>
              </a:lnSpc>
            </a:pPr>
            <a:r>
              <a:rPr lang="sk-SK" sz="1000" dirty="0">
                <a:solidFill>
                  <a:srgbClr val="0070C0"/>
                </a:solidFill>
                <a:latin typeface="Arial Narrow" panose="020B0606020202030204" pitchFamily="34" charset="0"/>
              </a:rPr>
              <a:t>2.      Ak vznikne spor medzi obchodníkom a spotrebiteľom:</a:t>
            </a:r>
          </a:p>
          <a:p>
            <a:pPr algn="just">
              <a:lnSpc>
                <a:spcPct val="150000"/>
              </a:lnSpc>
            </a:pPr>
            <a:r>
              <a:rPr lang="sk-SK" sz="1000" dirty="0">
                <a:latin typeface="Arial Narrow" panose="020B0606020202030204" pitchFamily="34" charset="0"/>
              </a:rPr>
              <a:t>Ak je obchodník povinní alebo sa zaviazal využívať ARS a vznikne spor, ktorý sa nepodarí vyriešiť priamo, musí obchodník informovať spotrebiteľa o svojich povinnostiach a záväzkoch týkajúcich sa ARS, o subjekte ARS, a spresniť, či príslušný subjekt ARS využije pre riešenie daného sporu. Tieto informácie musia byť spotrebiteľovi poskytnuté v papierovej forme alebo v inom "trvanlivom" formáte, ktorý si môže spotrebiteľ uložiť v elektronickej podobe (napr. e-mail, USB disk atď.).</a:t>
            </a:r>
          </a:p>
        </p:txBody>
      </p:sp>
      <p:sp>
        <p:nvSpPr>
          <p:cNvPr id="13" name="BlokTextu 12">
            <a:extLst>
              <a:ext uri="{FF2B5EF4-FFF2-40B4-BE49-F238E27FC236}">
                <a16:creationId xmlns:a16="http://schemas.microsoft.com/office/drawing/2014/main" id="{5B16D224-693A-2831-A461-739785A0675D}"/>
              </a:ext>
            </a:extLst>
          </p:cNvPr>
          <p:cNvSpPr txBox="1"/>
          <p:nvPr/>
        </p:nvSpPr>
        <p:spPr>
          <a:xfrm>
            <a:off x="411453" y="687497"/>
            <a:ext cx="4810950" cy="2371547"/>
          </a:xfrm>
          <a:prstGeom prst="rect">
            <a:avLst/>
          </a:prstGeom>
          <a:noFill/>
        </p:spPr>
        <p:txBody>
          <a:bodyPr wrap="square">
            <a:spAutoFit/>
          </a:bodyPr>
          <a:lstStyle/>
          <a:p>
            <a:pPr algn="just">
              <a:lnSpc>
                <a:spcPct val="150000"/>
              </a:lnSpc>
            </a:pPr>
            <a:r>
              <a:rPr lang="sk-SK" sz="1000" dirty="0">
                <a:solidFill>
                  <a:schemeClr val="accent4">
                    <a:lumMod val="75000"/>
                  </a:schemeClr>
                </a:solidFill>
                <a:latin typeface="Arial Narrow" panose="020B0606020202030204" pitchFamily="34" charset="0"/>
              </a:rPr>
              <a:t>Poznámka pre školiteľov</a:t>
            </a:r>
          </a:p>
          <a:p>
            <a:pPr algn="just">
              <a:lnSpc>
                <a:spcPct val="150000"/>
              </a:lnSpc>
            </a:pPr>
            <a:r>
              <a:rPr lang="sk-SK" sz="1000" dirty="0">
                <a:latin typeface="Arial Narrow" panose="020B0606020202030204" pitchFamily="34" charset="0"/>
              </a:rPr>
              <a:t>Zistite vopred akých obchodníkov budete školiť a pripravte si informácie o subjektoch ARS, ktoré sa daným odvetvím zaoberajú. Uveďte všetky potrebné informácie, aby sprostredkovatelia a MSP získali odpovede na nižšie uvedené otázky:</a:t>
            </a:r>
          </a:p>
          <a:p>
            <a:pPr marL="171450" indent="-171450" algn="just">
              <a:lnSpc>
                <a:spcPct val="150000"/>
              </a:lnSpc>
              <a:buFont typeface="Arial" panose="020B0604020202020204" pitchFamily="34" charset="0"/>
              <a:buChar char="•"/>
            </a:pPr>
            <a:r>
              <a:rPr lang="sk-SK" sz="1000" dirty="0">
                <a:latin typeface="Arial Narrow" panose="020B0606020202030204" pitchFamily="34" charset="0"/>
              </a:rPr>
              <a:t>Ako presne funguje proces ARS na Slovensku?</a:t>
            </a:r>
          </a:p>
          <a:p>
            <a:pPr marL="171450" indent="-171450" algn="just">
              <a:lnSpc>
                <a:spcPct val="150000"/>
              </a:lnSpc>
              <a:buFont typeface="Arial" panose="020B0604020202020204" pitchFamily="34" charset="0"/>
              <a:buChar char="•"/>
            </a:pPr>
            <a:r>
              <a:rPr lang="sk-SK" sz="1000" dirty="0">
                <a:latin typeface="Arial Narrow" panose="020B0606020202030204" pitchFamily="34" charset="0"/>
              </a:rPr>
              <a:t>Ako funguje ARS v sektore podnikania?</a:t>
            </a:r>
          </a:p>
          <a:p>
            <a:pPr algn="just">
              <a:lnSpc>
                <a:spcPct val="150000"/>
              </a:lnSpc>
            </a:pPr>
            <a:endParaRPr lang="sk-SK" sz="1000" dirty="0">
              <a:latin typeface="Arial Narrow" panose="020B0606020202030204" pitchFamily="34" charset="0"/>
            </a:endParaRPr>
          </a:p>
          <a:p>
            <a:pPr algn="just">
              <a:lnSpc>
                <a:spcPct val="150000"/>
              </a:lnSpc>
            </a:pPr>
            <a:r>
              <a:rPr lang="sk-SK" sz="1000" i="1" dirty="0">
                <a:latin typeface="Arial Narrow" panose="020B0606020202030204" pitchFamily="34" charset="0"/>
              </a:rPr>
              <a:t>Existujú aj subjekty ARS, ktoré sú uvedené v niektorých krajinách ako notifikované, ale prijímajú sťažnosti z viacerých krajín. Napr. služba zmierovacieho konania prenájmu áut, ktorá je notifikovaná vo Veľkej Británii a zaoberá sa sťažnosťami z viacerých krajín.</a:t>
            </a:r>
          </a:p>
        </p:txBody>
      </p:sp>
      <p:sp>
        <p:nvSpPr>
          <p:cNvPr id="5" name="BlokTextu 4">
            <a:extLst>
              <a:ext uri="{FF2B5EF4-FFF2-40B4-BE49-F238E27FC236}">
                <a16:creationId xmlns:a16="http://schemas.microsoft.com/office/drawing/2014/main" id="{28740C9E-1C14-2592-A5DD-E8324CA04BC5}"/>
              </a:ext>
            </a:extLst>
          </p:cNvPr>
          <p:cNvSpPr txBox="1"/>
          <p:nvPr/>
        </p:nvSpPr>
        <p:spPr>
          <a:xfrm>
            <a:off x="411452" y="3326427"/>
            <a:ext cx="4810949" cy="1910075"/>
          </a:xfrm>
          <a:prstGeom prst="rect">
            <a:avLst/>
          </a:prstGeom>
          <a:noFill/>
        </p:spPr>
        <p:txBody>
          <a:bodyPr wrap="square">
            <a:spAutoFit/>
          </a:bodyPr>
          <a:lstStyle/>
          <a:p>
            <a:pPr algn="just">
              <a:lnSpc>
                <a:spcPct val="150000"/>
              </a:lnSpc>
            </a:pPr>
            <a:r>
              <a:rPr lang="sk-SK" sz="1000" dirty="0">
                <a:solidFill>
                  <a:schemeClr val="accent4">
                    <a:lumMod val="75000"/>
                  </a:schemeClr>
                </a:solidFill>
                <a:latin typeface="Arial Narrow" panose="020B0606020202030204" pitchFamily="34" charset="0"/>
              </a:rPr>
              <a:t>Pre všetkých obchodníkov</a:t>
            </a:r>
          </a:p>
          <a:p>
            <a:pPr algn="just">
              <a:lnSpc>
                <a:spcPct val="150000"/>
              </a:lnSpc>
            </a:pPr>
            <a:r>
              <a:rPr lang="sk-SK" sz="1000" dirty="0">
                <a:latin typeface="Arial Narrow" panose="020B0606020202030204" pitchFamily="34" charset="0"/>
              </a:rPr>
              <a:t>Keď vznikne spor so zákazníkom</a:t>
            </a:r>
          </a:p>
          <a:p>
            <a:pPr algn="just">
              <a:lnSpc>
                <a:spcPct val="150000"/>
              </a:lnSpc>
            </a:pPr>
            <a:r>
              <a:rPr lang="sk-SK" sz="1000" dirty="0">
                <a:latin typeface="Arial Narrow" panose="020B0606020202030204" pitchFamily="34" charset="0"/>
              </a:rPr>
              <a:t>Kontrolný zoznam – informačné povinnosti ohľadom ARS</a:t>
            </a:r>
          </a:p>
          <a:p>
            <a:pPr marL="171450" indent="-171450" algn="just">
              <a:lnSpc>
                <a:spcPct val="150000"/>
              </a:lnSpc>
              <a:buFont typeface="Arial" panose="020B0604020202020204" pitchFamily="34" charset="0"/>
              <a:buChar char="•"/>
            </a:pPr>
            <a:r>
              <a:rPr lang="sk-SK" sz="1000" i="1" dirty="0">
                <a:latin typeface="Arial Narrow" panose="020B0606020202030204" pitchFamily="34" charset="0"/>
              </a:rPr>
              <a:t>Informovali ste zákazníka o možnosti využiť ARS?</a:t>
            </a:r>
          </a:p>
          <a:p>
            <a:pPr marL="171450" indent="-171450" algn="just">
              <a:lnSpc>
                <a:spcPct val="150000"/>
              </a:lnSpc>
              <a:buFont typeface="Arial" panose="020B0604020202020204" pitchFamily="34" charset="0"/>
              <a:buChar char="•"/>
            </a:pPr>
            <a:r>
              <a:rPr lang="sk-SK" sz="1000" i="1" dirty="0">
                <a:latin typeface="Arial Narrow" panose="020B0606020202030204" pitchFamily="34" charset="0"/>
              </a:rPr>
              <a:t>Informovali ste zákazníka o takejto možnosti, či už e-mailom alebo papierovým dokumentom, alebo iným trvale </a:t>
            </a:r>
            <a:r>
              <a:rPr lang="sk-SK" sz="1000" i="1" dirty="0" err="1">
                <a:latin typeface="Arial Narrow" panose="020B0606020202030204" pitchFamily="34" charset="0"/>
              </a:rPr>
              <a:t>zachytiteľným</a:t>
            </a:r>
            <a:r>
              <a:rPr lang="sk-SK" sz="1000" i="1" dirty="0">
                <a:latin typeface="Arial Narrow" panose="020B0606020202030204" pitchFamily="34" charset="0"/>
              </a:rPr>
              <a:t> spôsobom?</a:t>
            </a:r>
          </a:p>
          <a:p>
            <a:pPr marL="171450" indent="-171450" algn="just">
              <a:lnSpc>
                <a:spcPct val="150000"/>
              </a:lnSpc>
              <a:buFont typeface="Arial" panose="020B0604020202020204" pitchFamily="34" charset="0"/>
              <a:buChar char="•"/>
            </a:pPr>
            <a:r>
              <a:rPr lang="sk-SK" sz="1000" i="1" dirty="0">
                <a:latin typeface="Arial Narrow" panose="020B0606020202030204" pitchFamily="34" charset="0"/>
              </a:rPr>
              <a:t>Informovali ste zákazníka, či už e-mailom alebo papierovým dokumentom, alebo iným trvale </a:t>
            </a:r>
            <a:r>
              <a:rPr lang="sk-SK" sz="1000" i="1" dirty="0" err="1">
                <a:latin typeface="Arial Narrow" panose="020B0606020202030204" pitchFamily="34" charset="0"/>
              </a:rPr>
              <a:t>zachytiteľným</a:t>
            </a:r>
            <a:r>
              <a:rPr lang="sk-SK" sz="1000" i="1" dirty="0">
                <a:latin typeface="Arial Narrow" panose="020B0606020202030204" pitchFamily="34" charset="0"/>
              </a:rPr>
              <a:t> spôsobom, či využijete možnosť riešiť spor s využitím subjektov ARS?</a:t>
            </a:r>
          </a:p>
        </p:txBody>
      </p:sp>
    </p:spTree>
    <p:extLst>
      <p:ext uri="{BB962C8B-B14F-4D97-AF65-F5344CB8AC3E}">
        <p14:creationId xmlns:p14="http://schemas.microsoft.com/office/powerpoint/2010/main" val="221146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a:extLst>
              <a:ext uri="{FF2B5EF4-FFF2-40B4-BE49-F238E27FC236}">
                <a16:creationId xmlns:a16="http://schemas.microsoft.com/office/drawing/2014/main" id="{FECBB60E-AE27-AB3E-8C81-F957CFFC6F14}"/>
              </a:ext>
            </a:extLst>
          </p:cNvPr>
          <p:cNvPicPr>
            <a:picLocks noChangeAspect="1"/>
          </p:cNvPicPr>
          <p:nvPr/>
        </p:nvPicPr>
        <p:blipFill>
          <a:blip r:embed="rId2"/>
          <a:stretch>
            <a:fillRect/>
          </a:stretch>
        </p:blipFill>
        <p:spPr>
          <a:xfrm>
            <a:off x="411454" y="5979214"/>
            <a:ext cx="788172" cy="639496"/>
          </a:xfrm>
          <a:prstGeom prst="rect">
            <a:avLst/>
          </a:prstGeom>
        </p:spPr>
      </p:pic>
      <p:sp>
        <p:nvSpPr>
          <p:cNvPr id="4" name="BlokTextu 3">
            <a:extLst>
              <a:ext uri="{FF2B5EF4-FFF2-40B4-BE49-F238E27FC236}">
                <a16:creationId xmlns:a16="http://schemas.microsoft.com/office/drawing/2014/main" id="{33D6FAEE-7144-84E6-AB2F-6EE5BD337850}"/>
              </a:ext>
            </a:extLst>
          </p:cNvPr>
          <p:cNvSpPr txBox="1"/>
          <p:nvPr/>
        </p:nvSpPr>
        <p:spPr>
          <a:xfrm>
            <a:off x="1199626" y="6298962"/>
            <a:ext cx="9915788" cy="334387"/>
          </a:xfrm>
          <a:prstGeom prst="rect">
            <a:avLst/>
          </a:prstGeom>
          <a:noFill/>
        </p:spPr>
        <p:txBody>
          <a:bodyPr wrap="square">
            <a:spAutoFit/>
          </a:bodyPr>
          <a:lstStyle/>
          <a:p>
            <a:pPr algn="just">
              <a:lnSpc>
                <a:spcPct val="150000"/>
              </a:lnSpc>
            </a:pPr>
            <a:r>
              <a:rPr lang="sk-SK" sz="1200" dirty="0">
                <a:solidFill>
                  <a:srgbClr val="0070C0"/>
                </a:solidFill>
                <a:latin typeface="Arial Narrow" panose="020B0606020202030204" pitchFamily="34" charset="0"/>
              </a:rPr>
              <a:t>PROJEKT / ADR - Cesta vpred financuje program EÚ Single </a:t>
            </a:r>
            <a:r>
              <a:rPr lang="sk-SK" sz="1200" dirty="0" err="1">
                <a:solidFill>
                  <a:srgbClr val="0070C0"/>
                </a:solidFill>
                <a:latin typeface="Arial Narrow" panose="020B0606020202030204" pitchFamily="34" charset="0"/>
              </a:rPr>
              <a:t>Market</a:t>
            </a:r>
            <a:r>
              <a:rPr lang="sk-SK" sz="1200" dirty="0">
                <a:solidFill>
                  <a:srgbClr val="0070C0"/>
                </a:solidFill>
                <a:latin typeface="Arial Narrow" panose="020B0606020202030204" pitchFamily="34" charset="0"/>
              </a:rPr>
              <a:t> </a:t>
            </a:r>
            <a:r>
              <a:rPr lang="sk-SK" sz="1200" dirty="0" err="1">
                <a:solidFill>
                  <a:srgbClr val="0070C0"/>
                </a:solidFill>
                <a:latin typeface="Arial Narrow" panose="020B0606020202030204" pitchFamily="34" charset="0"/>
              </a:rPr>
              <a:t>Programme</a:t>
            </a:r>
            <a:r>
              <a:rPr lang="sk-SK" sz="1200" dirty="0">
                <a:solidFill>
                  <a:srgbClr val="0070C0"/>
                </a:solidFill>
                <a:latin typeface="Arial Narrow" panose="020B0606020202030204" pitchFamily="34" charset="0"/>
              </a:rPr>
              <a:t> (SMP </a:t>
            </a:r>
            <a:r>
              <a:rPr lang="sk-SK" sz="1200" dirty="0" err="1">
                <a:solidFill>
                  <a:srgbClr val="0070C0"/>
                </a:solidFill>
                <a:latin typeface="Arial Narrow" panose="020B0606020202030204" pitchFamily="34" charset="0"/>
              </a:rPr>
              <a:t>Consumers</a:t>
            </a:r>
            <a:r>
              <a:rPr lang="sk-SK" sz="1200" dirty="0">
                <a:solidFill>
                  <a:srgbClr val="0070C0"/>
                </a:solidFill>
                <a:latin typeface="Arial Narrow" panose="020B0606020202030204" pitchFamily="34" charset="0"/>
              </a:rPr>
              <a:t>) 2022  (EISMEA)</a:t>
            </a:r>
          </a:p>
        </p:txBody>
      </p:sp>
      <p:pic>
        <p:nvPicPr>
          <p:cNvPr id="7" name="Obrázok 6">
            <a:extLst>
              <a:ext uri="{FF2B5EF4-FFF2-40B4-BE49-F238E27FC236}">
                <a16:creationId xmlns:a16="http://schemas.microsoft.com/office/drawing/2014/main" id="{3AD6B263-1395-EB3D-394C-8CC74F7C9639}"/>
              </a:ext>
            </a:extLst>
          </p:cNvPr>
          <p:cNvPicPr>
            <a:picLocks noChangeAspect="1"/>
          </p:cNvPicPr>
          <p:nvPr/>
        </p:nvPicPr>
        <p:blipFill>
          <a:blip r:embed="rId3"/>
          <a:stretch>
            <a:fillRect/>
          </a:stretch>
        </p:blipFill>
        <p:spPr>
          <a:xfrm>
            <a:off x="185883" y="206736"/>
            <a:ext cx="225572" cy="213378"/>
          </a:xfrm>
          <a:prstGeom prst="rect">
            <a:avLst/>
          </a:prstGeom>
        </p:spPr>
      </p:pic>
      <p:sp>
        <p:nvSpPr>
          <p:cNvPr id="9" name="BlokTextu 8">
            <a:extLst>
              <a:ext uri="{FF2B5EF4-FFF2-40B4-BE49-F238E27FC236}">
                <a16:creationId xmlns:a16="http://schemas.microsoft.com/office/drawing/2014/main" id="{9FF4C72F-3BC3-9806-21B2-AD0AF72902D7}"/>
              </a:ext>
            </a:extLst>
          </p:cNvPr>
          <p:cNvSpPr txBox="1"/>
          <p:nvPr/>
        </p:nvSpPr>
        <p:spPr>
          <a:xfrm>
            <a:off x="417551" y="206736"/>
            <a:ext cx="6094476" cy="261610"/>
          </a:xfrm>
          <a:prstGeom prst="rect">
            <a:avLst/>
          </a:prstGeom>
          <a:noFill/>
        </p:spPr>
        <p:txBody>
          <a:bodyPr wrap="square">
            <a:spAutoFit/>
          </a:bodyPr>
          <a:lstStyle/>
          <a:p>
            <a:r>
              <a:rPr lang="pl-PL" sz="1100" dirty="0">
                <a:solidFill>
                  <a:srgbClr val="0070C0"/>
                </a:solidFill>
                <a:latin typeface="Arial Narrow" panose="020B0606020202030204" pitchFamily="34" charset="0"/>
              </a:rPr>
              <a:t>Združenie na ochranu práv občana – AVES</a:t>
            </a:r>
          </a:p>
        </p:txBody>
      </p:sp>
      <p:sp>
        <p:nvSpPr>
          <p:cNvPr id="12" name="BlokTextu 11">
            <a:extLst>
              <a:ext uri="{FF2B5EF4-FFF2-40B4-BE49-F238E27FC236}">
                <a16:creationId xmlns:a16="http://schemas.microsoft.com/office/drawing/2014/main" id="{7232D4A2-B429-829D-1963-BAE001940A2F}"/>
              </a:ext>
            </a:extLst>
          </p:cNvPr>
          <p:cNvSpPr txBox="1"/>
          <p:nvPr/>
        </p:nvSpPr>
        <p:spPr>
          <a:xfrm>
            <a:off x="411455" y="468346"/>
            <a:ext cx="5268518" cy="5741700"/>
          </a:xfrm>
          <a:prstGeom prst="rect">
            <a:avLst/>
          </a:prstGeom>
          <a:noFill/>
        </p:spPr>
        <p:txBody>
          <a:bodyPr wrap="square">
            <a:spAutoFit/>
          </a:bodyPr>
          <a:lstStyle/>
          <a:p>
            <a:pPr algn="ctr"/>
            <a:endParaRPr lang="sk-SK" sz="1100" b="1" dirty="0">
              <a:solidFill>
                <a:schemeClr val="accent6">
                  <a:lumMod val="75000"/>
                </a:schemeClr>
              </a:solidFill>
              <a:latin typeface="Arial Narrow" panose="020B0606020202030204" pitchFamily="34" charset="0"/>
            </a:endParaRPr>
          </a:p>
          <a:p>
            <a:pPr algn="ctr">
              <a:lnSpc>
                <a:spcPct val="150000"/>
              </a:lnSpc>
            </a:pPr>
            <a:endParaRPr lang="sk-SK" sz="1100" b="1" dirty="0">
              <a:solidFill>
                <a:schemeClr val="accent6">
                  <a:lumMod val="75000"/>
                </a:schemeClr>
              </a:solidFill>
              <a:latin typeface="Arial Narrow" panose="020B0606020202030204" pitchFamily="34" charset="0"/>
            </a:endParaRPr>
          </a:p>
          <a:p>
            <a:pPr algn="ctr">
              <a:lnSpc>
                <a:spcPct val="150000"/>
              </a:lnSpc>
            </a:pPr>
            <a:r>
              <a:rPr lang="sk-SK" sz="1100" b="1" u="sng" dirty="0">
                <a:solidFill>
                  <a:schemeClr val="accent2">
                    <a:lumMod val="75000"/>
                  </a:schemeClr>
                </a:solidFill>
                <a:latin typeface="Arial Narrow" panose="020B0606020202030204" pitchFamily="34" charset="0"/>
              </a:rPr>
              <a:t>Ako využiť ARS</a:t>
            </a:r>
            <a:r>
              <a:rPr lang="sk-SK" sz="1100" b="1" dirty="0">
                <a:solidFill>
                  <a:schemeClr val="accent2">
                    <a:lumMod val="75000"/>
                  </a:schemeClr>
                </a:solidFill>
                <a:latin typeface="Arial Narrow" panose="020B0606020202030204" pitchFamily="34" charset="0"/>
              </a:rPr>
              <a:t>?</a:t>
            </a:r>
          </a:p>
          <a:p>
            <a:pPr algn="just">
              <a:lnSpc>
                <a:spcPct val="150000"/>
              </a:lnSpc>
            </a:pPr>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Keď spotrebiteľ podá sťažnosť na obchodníka, obchodník dostane od subjektu ARS upozornenie. Po prevzatí tohto oznámenia budú obchodníkovi poskytnuté určité informácie o procedúre a bude možné získať ďalšie informácie o subjekte ARS z webovej stránky subjektu ARS alebo si informácie vyžiada.</a:t>
            </a: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V zmysle ustanovenia § 15 zákona č. 391/2015 Z. z. o alternatívnom riešení sporov</a:t>
            </a:r>
          </a:p>
          <a:p>
            <a:pPr marL="228600" indent="-228600" algn="just">
              <a:lnSpc>
                <a:spcPct val="150000"/>
              </a:lnSpc>
              <a:buAutoNum type="arabicParenBoth"/>
            </a:pPr>
            <a:r>
              <a:rPr lang="sk-SK" sz="1000" dirty="0">
                <a:latin typeface="Arial Narrow" panose="020B0606020202030204" pitchFamily="34" charset="0"/>
              </a:rPr>
              <a:t>Strany sporu sú povinné spolupracovať so subjektom alternatívneho riešenia sporov a poskytovať mu potrebnú súčinnosť na dosiahnutie rýchleho a efektívneho priebehu alternatívneho riešenia sporu.</a:t>
            </a:r>
          </a:p>
          <a:p>
            <a:pPr marL="228600" indent="-228600" algn="just">
              <a:lnSpc>
                <a:spcPct val="150000"/>
              </a:lnSpc>
              <a:buAutoNum type="arabicParenBoth"/>
            </a:pPr>
            <a:r>
              <a:rPr lang="sk-SK" sz="1000" dirty="0">
                <a:latin typeface="Arial Narrow" panose="020B0606020202030204" pitchFamily="34" charset="0"/>
              </a:rPr>
              <a:t>Predávajúci je povinný v lehote určenej subjektom alternatívneho riešenia sporov, ktorá nesmie byť kratšia ako 15 dní od doručenia, poskytnúť a) vyjadrenie ku skutočnostiam uvedeným v návrhu, b) na základe výzvy subjektu alternatívneho riešenia sporov vysvetlenie, vyjadrenie alebo doklady týkajúce sa predmetu sporu, ktoré má k dispozícii.</a:t>
            </a:r>
          </a:p>
          <a:p>
            <a:pPr marL="228600" indent="-228600" algn="just">
              <a:lnSpc>
                <a:spcPct val="150000"/>
              </a:lnSpc>
              <a:buAutoNum type="arabicParenBoth"/>
            </a:pPr>
            <a:r>
              <a:rPr lang="sk-SK" sz="1000" dirty="0">
                <a:latin typeface="Arial Narrow" panose="020B0606020202030204" pitchFamily="34" charset="0"/>
              </a:rPr>
              <a:t>Subjekt alternatívneho riešenia sporov môže počas alternatívneho riešenia sporu požiadať o súčinnosť aj tretiu osobu, ak jej vyjadrenie môže mať význam pre priebeh alebo výsledok alternatívneho riešenia sporu</a:t>
            </a:r>
          </a:p>
          <a:p>
            <a:pPr marL="228600" indent="-228600" algn="just">
              <a:lnSpc>
                <a:spcPct val="150000"/>
              </a:lnSpc>
              <a:buAutoNum type="arabicParenBoth"/>
            </a:pPr>
            <a:r>
              <a:rPr lang="sk-SK" sz="1000" dirty="0">
                <a:latin typeface="Arial Narrow" panose="020B0606020202030204" pitchFamily="34" charset="0"/>
              </a:rPr>
              <a:t>V odôvodnených prípadoch môže subjekt alternatívneho riešenia sporov na základe žiadosti predávajúceho alebo tretej osoby, ktorú požiadal o súčinnosť, lehotu podľa odseku 2 predĺžiť, najviac však o 30 dní.</a:t>
            </a:r>
          </a:p>
          <a:p>
            <a:pPr marL="228600" indent="-228600" algn="just">
              <a:lnSpc>
                <a:spcPct val="150000"/>
              </a:lnSpc>
              <a:buAutoNum type="arabicParenBoth"/>
            </a:pPr>
            <a:r>
              <a:rPr lang="sk-SK" sz="1000" dirty="0">
                <a:latin typeface="Arial Narrow" panose="020B0606020202030204" pitchFamily="34" charset="0"/>
              </a:rPr>
              <a:t>Ak predávajúci neposkytne subjektu alternatívneho riešenia sporov súčinnosť a orgán kontroly mu uloží sankciu podľa § 27 ods. 2, subjekt alternatívneho riešenia sporov je oprávnený obchodné meno a sídlo alebo miesto podnikania predávajúceho zverejniť na svojom webovom sídle najviac na 90 dní.</a:t>
            </a:r>
          </a:p>
          <a:p>
            <a:pPr algn="just">
              <a:lnSpc>
                <a:spcPct val="150000"/>
              </a:lnSpc>
            </a:pPr>
            <a:endParaRPr lang="sk-SK" sz="1000" dirty="0">
              <a:latin typeface="Arial Narrow" panose="020B0606020202030204" pitchFamily="34" charset="0"/>
            </a:endParaRPr>
          </a:p>
          <a:p>
            <a:pPr algn="just">
              <a:lnSpc>
                <a:spcPct val="150000"/>
              </a:lnSpc>
            </a:pPr>
            <a:endParaRPr lang="sk-SK" sz="1000" dirty="0">
              <a:latin typeface="Arial Narrow" panose="020B0606020202030204" pitchFamily="34" charset="0"/>
            </a:endParaRPr>
          </a:p>
        </p:txBody>
      </p:sp>
      <p:sp>
        <p:nvSpPr>
          <p:cNvPr id="6" name="BlokTextu 5">
            <a:extLst>
              <a:ext uri="{FF2B5EF4-FFF2-40B4-BE49-F238E27FC236}">
                <a16:creationId xmlns:a16="http://schemas.microsoft.com/office/drawing/2014/main" id="{66064B18-7D7A-8F97-2525-A2C6F04501FE}"/>
              </a:ext>
            </a:extLst>
          </p:cNvPr>
          <p:cNvSpPr txBox="1"/>
          <p:nvPr/>
        </p:nvSpPr>
        <p:spPr>
          <a:xfrm>
            <a:off x="6096000" y="1358369"/>
            <a:ext cx="3450672" cy="4141262"/>
          </a:xfrm>
          <a:prstGeom prst="rect">
            <a:avLst/>
          </a:prstGeom>
          <a:noFill/>
        </p:spPr>
        <p:txBody>
          <a:bodyPr wrap="square">
            <a:spAutoFit/>
          </a:bodyPr>
          <a:lstStyle/>
          <a:p>
            <a:pPr algn="just">
              <a:lnSpc>
                <a:spcPct val="150000"/>
              </a:lnSpc>
            </a:pPr>
            <a:r>
              <a:rPr lang="sk-SK" sz="1000" dirty="0">
                <a:latin typeface="Arial Narrow" panose="020B0606020202030204" pitchFamily="34" charset="0"/>
              </a:rPr>
              <a:t>V tomto štádiu je možné okamžite vyriešiť spor a ukončiť tak spor napríklad odškodnením spotrebiteľa.</a:t>
            </a: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Obchodník môže uviesť svoju verziu problému. V priebehu procesu ARS môže prebehnúť viacero kôl vysvetľovaní ako zo strany obchodníka, tak zo strany spotrebiteľa. </a:t>
            </a: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V priebehu tohto konania vysvetlí subjekt ARS všetky kroky, ktoré sú potrebné alebo ktoré sa môžu realizovať, a dôsledky týchto krokov.</a:t>
            </a: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Po dosiahnutí výsledku, v závislosti od príslušného subjektu ARS, bude tento výsledok záväzný alebo nezáväzný. </a:t>
            </a:r>
          </a:p>
          <a:p>
            <a:pPr algn="just"/>
            <a:endParaRPr lang="sk-SK" sz="1000" dirty="0">
              <a:latin typeface="Arial Narrow" panose="020B0606020202030204" pitchFamily="34" charset="0"/>
            </a:endParaRPr>
          </a:p>
          <a:p>
            <a:pPr algn="just">
              <a:lnSpc>
                <a:spcPct val="150000"/>
              </a:lnSpc>
            </a:pPr>
            <a:r>
              <a:rPr lang="sk-SK" sz="1000" dirty="0">
                <a:latin typeface="Arial Narrow" panose="020B0606020202030204" pitchFamily="34" charset="0"/>
              </a:rPr>
              <a:t>Pri riešení sporu subjekt ARS tiež vysvetlí praktické aspekty navrhovaného riešenia. Ak napríklad subjekt ARS navrhne, aby obchodník spotrebiteľovi poskytol finančnú kompenzáciu za chybný prenosný počítač, musí tiež rozhodnúť, kedy musí byť kompenzácia vyplatená a či sa obchodník alebo spotrebiteľ môžu odvolať voči navrhovanému riešeniu na súde atď..</a:t>
            </a:r>
          </a:p>
        </p:txBody>
      </p:sp>
    </p:spTree>
    <p:extLst>
      <p:ext uri="{BB962C8B-B14F-4D97-AF65-F5344CB8AC3E}">
        <p14:creationId xmlns:p14="http://schemas.microsoft.com/office/powerpoint/2010/main" val="1552759622"/>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751</TotalTime>
  <Words>3294</Words>
  <Application>Microsoft Office PowerPoint</Application>
  <PresentationFormat>Širokouhlá</PresentationFormat>
  <Paragraphs>186</Paragraphs>
  <Slides>10</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10</vt:i4>
      </vt:variant>
    </vt:vector>
  </HeadingPairs>
  <TitlesOfParts>
    <vt:vector size="16" baseType="lpstr">
      <vt:lpstr>Arial</vt:lpstr>
      <vt:lpstr>Arial Narrow</vt:lpstr>
      <vt:lpstr>Trebuchet MS</vt:lpstr>
      <vt:lpstr>Wingdings</vt:lpstr>
      <vt:lpstr>Wingdings 3</vt:lpstr>
      <vt:lpstr>Fazeta</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Lucia Stupavská</dc:creator>
  <cp:lastModifiedBy>Lucia Stupavská</cp:lastModifiedBy>
  <cp:revision>7</cp:revision>
  <dcterms:created xsi:type="dcterms:W3CDTF">2023-05-21T11:56:53Z</dcterms:created>
  <dcterms:modified xsi:type="dcterms:W3CDTF">2023-06-02T08:05:05Z</dcterms:modified>
</cp:coreProperties>
</file>